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0040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" name="Shape 1"/>
          <p:cNvSpPr/>
          <p:nvPr/>
        </p:nvSpPr>
        <p:spPr>
          <a:xfrm>
            <a:off x="795528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" name="Shape 2"/>
          <p:cNvSpPr/>
          <p:nvPr/>
        </p:nvSpPr>
        <p:spPr>
          <a:xfrm>
            <a:off x="1271016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746504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2221992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Shape 5"/>
          <p:cNvSpPr/>
          <p:nvPr/>
        </p:nvSpPr>
        <p:spPr>
          <a:xfrm>
            <a:off x="2697480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8" name="Shape 6"/>
          <p:cNvSpPr/>
          <p:nvPr/>
        </p:nvSpPr>
        <p:spPr>
          <a:xfrm>
            <a:off x="3172968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9" name="Shape 7"/>
          <p:cNvSpPr/>
          <p:nvPr/>
        </p:nvSpPr>
        <p:spPr>
          <a:xfrm>
            <a:off x="3648456" y="164592"/>
            <a:ext cx="91440" cy="9144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475488"/>
            <a:ext cx="2560320" cy="2743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1" name="Text 9"/>
          <p:cNvSpPr/>
          <p:nvPr/>
        </p:nvSpPr>
        <p:spPr>
          <a:xfrm>
            <a:off x="320040" y="475488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spc="1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 ·  2026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320040" y="868680"/>
            <a:ext cx="6400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PERANCANGAN</a:t>
            </a:r>
            <a:endParaRPr lang="en-US" sz="4400" dirty="0"/>
          </a:p>
        </p:txBody>
      </p:sp>
      <p:sp>
        <p:nvSpPr>
          <p:cNvPr id="13" name="Text 11"/>
          <p:cNvSpPr/>
          <p:nvPr/>
        </p:nvSpPr>
        <p:spPr>
          <a:xfrm>
            <a:off x="320040" y="1536192"/>
            <a:ext cx="6400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SPP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320040" y="2203704"/>
            <a:ext cx="64008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BERBASIS ANDROID</a:t>
            </a:r>
            <a:endParaRPr lang="en-US" sz="4400" dirty="0"/>
          </a:p>
        </p:txBody>
      </p:sp>
      <p:sp>
        <p:nvSpPr>
          <p:cNvPr id="15" name="Shape 13"/>
          <p:cNvSpPr/>
          <p:nvPr/>
        </p:nvSpPr>
        <p:spPr>
          <a:xfrm>
            <a:off x="320040" y="3310128"/>
            <a:ext cx="6583680" cy="457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6" name="Text 14"/>
          <p:cNvSpPr/>
          <p:nvPr/>
        </p:nvSpPr>
        <p:spPr>
          <a:xfrm>
            <a:off x="320040" y="3401568"/>
            <a:ext cx="68580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Menggunakan Payment Gateway  MIDTRANS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20040" y="3840480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Studi Kasus · Madrasah Aliyah As-Syafi'iyah 02 Kota Bekasi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6217920" y="1005840"/>
            <a:ext cx="2743200" cy="2560320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19" name="Shape 17"/>
          <p:cNvSpPr/>
          <p:nvPr/>
        </p:nvSpPr>
        <p:spPr>
          <a:xfrm>
            <a:off x="6217920" y="1005840"/>
            <a:ext cx="45720" cy="25603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0" name="Shape 18"/>
          <p:cNvSpPr/>
          <p:nvPr/>
        </p:nvSpPr>
        <p:spPr>
          <a:xfrm>
            <a:off x="7040880" y="1234440"/>
            <a:ext cx="1005840" cy="1005840"/>
          </a:xfrm>
          <a:prstGeom prst="ellipse">
            <a:avLst/>
          </a:prstGeom>
          <a:solidFill>
            <a:srgbClr val="23275E"/>
          </a:solidFill>
          <a:ln/>
        </p:spPr>
      </p:sp>
      <p:sp>
        <p:nvSpPr>
          <p:cNvPr id="21" name="Text 19"/>
          <p:cNvSpPr/>
          <p:nvPr/>
        </p:nvSpPr>
        <p:spPr>
          <a:xfrm>
            <a:off x="7040880" y="1234440"/>
            <a:ext cx="1005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AA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6309360" y="2377440"/>
            <a:ext cx="2606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Abdulkadir Abdurahman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309360" y="269748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NIM: 2255201001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309360" y="2944368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Teknik Informatika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6309360" y="3218688"/>
            <a:ext cx="26060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Pembimbing I  ·  Ahmad Soderi, S.Kom., M.M.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6309360" y="3401568"/>
            <a:ext cx="26060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Pembimbing II  ·  Abdur Rohman, M.Kom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III — Gambaran Umum Madrasah &amp; Pengelolaan SPP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34D399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320040" y="841248"/>
            <a:ext cx="4663440" cy="15544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9" name="Shape 7"/>
          <p:cNvSpPr/>
          <p:nvPr/>
        </p:nvSpPr>
        <p:spPr>
          <a:xfrm>
            <a:off x="320040" y="841248"/>
            <a:ext cx="45720" cy="155448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10" name="Text 8"/>
          <p:cNvSpPr/>
          <p:nvPr/>
        </p:nvSpPr>
        <p:spPr>
          <a:xfrm>
            <a:off x="502920" y="896112"/>
            <a:ext cx="42976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PROFIL INSTITUSI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502920" y="1133856"/>
            <a:ext cx="4297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Madrasah Aliyah As-Syafi'iyah 02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02920" y="1481328"/>
            <a:ext cx="42976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Kota Bekasi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320040" y="2441448"/>
            <a:ext cx="4663440" cy="4114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4" name="Text 12"/>
          <p:cNvSpPr/>
          <p:nvPr/>
        </p:nvSpPr>
        <p:spPr>
          <a:xfrm>
            <a:off x="457200" y="2532888"/>
            <a:ext cx="7772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Alamat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1298448" y="2532888"/>
            <a:ext cx="35661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Jl. Raya Jatiwaringin No.8, Pondok Gede, Bekasi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20040" y="2916936"/>
            <a:ext cx="4663440" cy="411480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7" name="Text 15"/>
          <p:cNvSpPr/>
          <p:nvPr/>
        </p:nvSpPr>
        <p:spPr>
          <a:xfrm>
            <a:off x="457200" y="3008376"/>
            <a:ext cx="7772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Website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1298448" y="3008376"/>
            <a:ext cx="35661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maassyafiiyah02.sch.id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320040" y="3392424"/>
            <a:ext cx="4663440" cy="4114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0" name="Text 18"/>
          <p:cNvSpPr/>
          <p:nvPr/>
        </p:nvSpPr>
        <p:spPr>
          <a:xfrm>
            <a:off x="457200" y="3483864"/>
            <a:ext cx="7772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1298448" y="3483864"/>
            <a:ext cx="35661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assyafiiyah02@gmail.com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320040" y="3867912"/>
            <a:ext cx="4663440" cy="411480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23" name="Text 21"/>
          <p:cNvSpPr/>
          <p:nvPr/>
        </p:nvSpPr>
        <p:spPr>
          <a:xfrm>
            <a:off x="457200" y="3959352"/>
            <a:ext cx="7772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Telp</a:t>
            </a:r>
            <a:endParaRPr lang="en-US" sz="950" dirty="0"/>
          </a:p>
        </p:txBody>
      </p:sp>
      <p:sp>
        <p:nvSpPr>
          <p:cNvPr id="24" name="Text 22"/>
          <p:cNvSpPr/>
          <p:nvPr/>
        </p:nvSpPr>
        <p:spPr>
          <a:xfrm>
            <a:off x="1298448" y="3959352"/>
            <a:ext cx="35661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(021) 84993755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5257800" y="841248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PENGELOLAAN SPP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5102352" y="1170432"/>
            <a:ext cx="3703320" cy="6400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7" name="Shape 25"/>
          <p:cNvSpPr/>
          <p:nvPr/>
        </p:nvSpPr>
        <p:spPr>
          <a:xfrm>
            <a:off x="5102352" y="1170432"/>
            <a:ext cx="45720" cy="64008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8" name="Shape 26"/>
          <p:cNvSpPr/>
          <p:nvPr/>
        </p:nvSpPr>
        <p:spPr>
          <a:xfrm>
            <a:off x="5193792" y="1335024"/>
            <a:ext cx="292608" cy="29260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9" name="Text 27"/>
          <p:cNvSpPr/>
          <p:nvPr/>
        </p:nvSpPr>
        <p:spPr>
          <a:xfrm>
            <a:off x="5577840" y="1225296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Kepala Madrasah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5577840" y="1517904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Pengawasan &amp; persetujuan kebijakan SPP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5102352" y="1929384"/>
            <a:ext cx="3703320" cy="6400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2" name="Shape 30"/>
          <p:cNvSpPr/>
          <p:nvPr/>
        </p:nvSpPr>
        <p:spPr>
          <a:xfrm>
            <a:off x="5102352" y="1929384"/>
            <a:ext cx="45720" cy="64008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33" name="Shape 31"/>
          <p:cNvSpPr/>
          <p:nvPr/>
        </p:nvSpPr>
        <p:spPr>
          <a:xfrm>
            <a:off x="5193792" y="2093976"/>
            <a:ext cx="292608" cy="29260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4" name="Text 32"/>
          <p:cNvSpPr/>
          <p:nvPr/>
        </p:nvSpPr>
        <p:spPr>
          <a:xfrm>
            <a:off x="5577840" y="1984248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Tata Usaha / Admin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5577840" y="2276856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 data, tagihan &amp; verifikasi pembayaran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5102352" y="2688336"/>
            <a:ext cx="3703320" cy="6400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7" name="Shape 35"/>
          <p:cNvSpPr/>
          <p:nvPr/>
        </p:nvSpPr>
        <p:spPr>
          <a:xfrm>
            <a:off x="5102352" y="2688336"/>
            <a:ext cx="45720" cy="64008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38" name="Shape 36"/>
          <p:cNvSpPr/>
          <p:nvPr/>
        </p:nvSpPr>
        <p:spPr>
          <a:xfrm>
            <a:off x="5193792" y="2852928"/>
            <a:ext cx="292608" cy="29260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9" name="Text 37"/>
          <p:cNvSpPr/>
          <p:nvPr/>
        </p:nvSpPr>
        <p:spPr>
          <a:xfrm>
            <a:off x="5577840" y="2743200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Bendahara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5577840" y="3035808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Pencatatan transaksi &amp; laporan keuangan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5102352" y="3447288"/>
            <a:ext cx="3703320" cy="6400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2" name="Shape 40"/>
          <p:cNvSpPr/>
          <p:nvPr/>
        </p:nvSpPr>
        <p:spPr>
          <a:xfrm>
            <a:off x="5102352" y="3447288"/>
            <a:ext cx="45720" cy="64008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43" name="Shape 41"/>
          <p:cNvSpPr/>
          <p:nvPr/>
        </p:nvSpPr>
        <p:spPr>
          <a:xfrm>
            <a:off x="5193792" y="3611880"/>
            <a:ext cx="292608" cy="29260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4" name="Text 42"/>
          <p:cNvSpPr/>
          <p:nvPr/>
        </p:nvSpPr>
        <p:spPr>
          <a:xfrm>
            <a:off x="5577840" y="3502152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Wali Kelas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5577840" y="379476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 status bayar siswa di kelas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5102352" y="4206240"/>
            <a:ext cx="3703320" cy="64008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7" name="Shape 45"/>
          <p:cNvSpPr/>
          <p:nvPr/>
        </p:nvSpPr>
        <p:spPr>
          <a:xfrm>
            <a:off x="5102352" y="4206240"/>
            <a:ext cx="45720" cy="64008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8" name="Shape 46"/>
          <p:cNvSpPr/>
          <p:nvPr/>
        </p:nvSpPr>
        <p:spPr>
          <a:xfrm>
            <a:off x="5193792" y="4370832"/>
            <a:ext cx="292608" cy="29260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9" name="Text 47"/>
          <p:cNvSpPr/>
          <p:nvPr/>
        </p:nvSpPr>
        <p:spPr>
          <a:xfrm>
            <a:off x="5577840" y="4261104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Siswa / Orang Tua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5577840" y="4553712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Bayar SPP via aplikasi Android + Midtrans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III — Rancangan Sistem Usulan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34D399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320040" y="822960"/>
            <a:ext cx="4160520" cy="38404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9" name="Shape 7"/>
          <p:cNvSpPr/>
          <p:nvPr/>
        </p:nvSpPr>
        <p:spPr>
          <a:xfrm>
            <a:off x="320040" y="822960"/>
            <a:ext cx="45720" cy="38404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0" name="Text 8"/>
          <p:cNvSpPr/>
          <p:nvPr/>
        </p:nvSpPr>
        <p:spPr>
          <a:xfrm>
            <a:off x="484632" y="841248"/>
            <a:ext cx="18288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84632" y="1005840"/>
            <a:ext cx="3200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Web (Browser)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320040" y="1261872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3" name="Text 11"/>
          <p:cNvSpPr/>
          <p:nvPr/>
        </p:nvSpPr>
        <p:spPr>
          <a:xfrm>
            <a:off x="411480" y="1389888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795528" y="1316736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&amp; Manajemen Akun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95528" y="1563624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Akses aman ke panel admin web berbasis PHP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20040" y="1865376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7" name="Text 15"/>
          <p:cNvSpPr/>
          <p:nvPr/>
        </p:nvSpPr>
        <p:spPr>
          <a:xfrm>
            <a:off x="411480" y="1993392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95528" y="1920240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Kelola Data Siswa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95528" y="2167128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CRUD lengkap + filter kelas, import/export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320040" y="2468880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1" name="Text 19"/>
          <p:cNvSpPr/>
          <p:nvPr/>
        </p:nvSpPr>
        <p:spPr>
          <a:xfrm>
            <a:off x="411480" y="2596896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95528" y="2523744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Tagihan Otomatis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795528" y="2770632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Buat tagihan massal per bulan/tahun ajaran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320040" y="3072384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25" name="Text 23"/>
          <p:cNvSpPr/>
          <p:nvPr/>
        </p:nvSpPr>
        <p:spPr>
          <a:xfrm>
            <a:off x="411480" y="3200400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95528" y="3127248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Verifikasi &amp; Pembayaran Manual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795528" y="3374136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Proses bayar tunai atau konfirmasi transfer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320040" y="3675888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9" name="Text 27"/>
          <p:cNvSpPr/>
          <p:nvPr/>
        </p:nvSpPr>
        <p:spPr>
          <a:xfrm>
            <a:off x="411480" y="3803904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95528" y="3730752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Cetak Kwitansi &amp; Laporan PDF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795528" y="3977640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Export laporan harian, bulanan, tahunan</a:t>
            </a:r>
            <a:endParaRPr lang="en-US" sz="950" dirty="0"/>
          </a:p>
        </p:txBody>
      </p:sp>
      <p:sp>
        <p:nvSpPr>
          <p:cNvPr id="32" name="Shape 30"/>
          <p:cNvSpPr/>
          <p:nvPr/>
        </p:nvSpPr>
        <p:spPr>
          <a:xfrm>
            <a:off x="320040" y="4279392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33" name="Text 31"/>
          <p:cNvSpPr/>
          <p:nvPr/>
        </p:nvSpPr>
        <p:spPr>
          <a:xfrm>
            <a:off x="411480" y="4407408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795528" y="4334256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Pengaturan Sistem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795528" y="4581144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Konfigurasi nominal SPP, logo, tahun ajaran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4754880" y="822960"/>
            <a:ext cx="4160520" cy="38404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7" name="Shape 35"/>
          <p:cNvSpPr/>
          <p:nvPr/>
        </p:nvSpPr>
        <p:spPr>
          <a:xfrm>
            <a:off x="4754880" y="822960"/>
            <a:ext cx="45720" cy="38404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38" name="Text 36"/>
          <p:cNvSpPr/>
          <p:nvPr/>
        </p:nvSpPr>
        <p:spPr>
          <a:xfrm>
            <a:off x="4919472" y="841248"/>
            <a:ext cx="18288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SISWA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4919472" y="1005840"/>
            <a:ext cx="3200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Android (Kotlin)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4754880" y="1261872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1" name="Text 39"/>
          <p:cNvSpPr/>
          <p:nvPr/>
        </p:nvSpPr>
        <p:spPr>
          <a:xfrm>
            <a:off x="4846320" y="1389888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200" dirty="0"/>
          </a:p>
        </p:txBody>
      </p:sp>
      <p:sp>
        <p:nvSpPr>
          <p:cNvPr id="42" name="Text 40"/>
          <p:cNvSpPr/>
          <p:nvPr/>
        </p:nvSpPr>
        <p:spPr>
          <a:xfrm>
            <a:off x="5230368" y="1316736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Aplikasi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5230368" y="1563624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Autentikasi menggunakan NIS &amp; password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4754880" y="1865376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45" name="Text 43"/>
          <p:cNvSpPr/>
          <p:nvPr/>
        </p:nvSpPr>
        <p:spPr>
          <a:xfrm>
            <a:off x="4846320" y="1993392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200" dirty="0"/>
          </a:p>
        </p:txBody>
      </p:sp>
      <p:sp>
        <p:nvSpPr>
          <p:cNvPr id="46" name="Text 44"/>
          <p:cNvSpPr/>
          <p:nvPr/>
        </p:nvSpPr>
        <p:spPr>
          <a:xfrm>
            <a:off x="5230368" y="1920240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&amp; Ringkasan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5230368" y="2167128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aktif, status, grafik statistik</a:t>
            </a:r>
            <a:endParaRPr lang="en-US" sz="950" dirty="0"/>
          </a:p>
        </p:txBody>
      </p:sp>
      <p:sp>
        <p:nvSpPr>
          <p:cNvPr id="48" name="Shape 46"/>
          <p:cNvSpPr/>
          <p:nvPr/>
        </p:nvSpPr>
        <p:spPr>
          <a:xfrm>
            <a:off x="4754880" y="2468880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9" name="Text 47"/>
          <p:cNvSpPr/>
          <p:nvPr/>
        </p:nvSpPr>
        <p:spPr>
          <a:xfrm>
            <a:off x="4846320" y="2596896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200" dirty="0"/>
          </a:p>
        </p:txBody>
      </p:sp>
      <p:sp>
        <p:nvSpPr>
          <p:cNvPr id="50" name="Text 48"/>
          <p:cNvSpPr/>
          <p:nvPr/>
        </p:nvSpPr>
        <p:spPr>
          <a:xfrm>
            <a:off x="5230368" y="2523744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Lihat Tagihan SPP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5230368" y="2770632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Daftar tagihan per bulan dengan status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4754880" y="3072384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53" name="Text 51"/>
          <p:cNvSpPr/>
          <p:nvPr/>
        </p:nvSpPr>
        <p:spPr>
          <a:xfrm>
            <a:off x="4846320" y="3200400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200" dirty="0"/>
          </a:p>
        </p:txBody>
      </p:sp>
      <p:sp>
        <p:nvSpPr>
          <p:cNvPr id="54" name="Text 52"/>
          <p:cNvSpPr/>
          <p:nvPr/>
        </p:nvSpPr>
        <p:spPr>
          <a:xfrm>
            <a:off x="5230368" y="3127248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Bayar via Midtrans</a:t>
            </a:r>
            <a:endParaRPr lang="en-US" sz="1100" dirty="0"/>
          </a:p>
        </p:txBody>
      </p:sp>
      <p:sp>
        <p:nvSpPr>
          <p:cNvPr id="55" name="Text 53"/>
          <p:cNvSpPr/>
          <p:nvPr/>
        </p:nvSpPr>
        <p:spPr>
          <a:xfrm>
            <a:off x="5230368" y="3374136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QRIS, Virtual Account, GoPay, ShopeePay</a:t>
            </a:r>
            <a:endParaRPr lang="en-US" sz="950" dirty="0"/>
          </a:p>
        </p:txBody>
      </p:sp>
      <p:sp>
        <p:nvSpPr>
          <p:cNvPr id="56" name="Shape 54"/>
          <p:cNvSpPr/>
          <p:nvPr/>
        </p:nvSpPr>
        <p:spPr>
          <a:xfrm>
            <a:off x="4754880" y="3675888"/>
            <a:ext cx="416052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57" name="Text 55"/>
          <p:cNvSpPr/>
          <p:nvPr/>
        </p:nvSpPr>
        <p:spPr>
          <a:xfrm>
            <a:off x="4846320" y="3803904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200" dirty="0"/>
          </a:p>
        </p:txBody>
      </p:sp>
      <p:sp>
        <p:nvSpPr>
          <p:cNvPr id="58" name="Text 56"/>
          <p:cNvSpPr/>
          <p:nvPr/>
        </p:nvSpPr>
        <p:spPr>
          <a:xfrm>
            <a:off x="5230368" y="3730752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Notifikasi Real-time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5230368" y="3977640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 pembayaran diperbarui otomatis</a:t>
            </a:r>
            <a:endParaRPr lang="en-US" sz="950" dirty="0"/>
          </a:p>
        </p:txBody>
      </p:sp>
      <p:sp>
        <p:nvSpPr>
          <p:cNvPr id="60" name="Shape 58"/>
          <p:cNvSpPr/>
          <p:nvPr/>
        </p:nvSpPr>
        <p:spPr>
          <a:xfrm>
            <a:off x="4754880" y="4279392"/>
            <a:ext cx="416052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61" name="Text 59"/>
          <p:cNvSpPr/>
          <p:nvPr/>
        </p:nvSpPr>
        <p:spPr>
          <a:xfrm>
            <a:off x="4846320" y="4407408"/>
            <a:ext cx="320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200" dirty="0"/>
          </a:p>
        </p:txBody>
      </p:sp>
      <p:sp>
        <p:nvSpPr>
          <p:cNvPr id="62" name="Text 60"/>
          <p:cNvSpPr/>
          <p:nvPr/>
        </p:nvSpPr>
        <p:spPr>
          <a:xfrm>
            <a:off x="5230368" y="4334256"/>
            <a:ext cx="3566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 &amp; Profil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5230368" y="4581144"/>
            <a:ext cx="3566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 transaksi &amp; ganti password akun</a:t>
            </a:r>
            <a:endParaRPr lang="en-US" sz="9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III — Perancangan Basis Data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34D399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TABEL UTAMA DALAM DATABASE SISTEM SPP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152144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152144"/>
            <a:ext cx="4160520" cy="457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1" name="Shape 9"/>
          <p:cNvSpPr/>
          <p:nvPr/>
        </p:nvSpPr>
        <p:spPr>
          <a:xfrm>
            <a:off x="320040" y="1152144"/>
            <a:ext cx="45720" cy="1133856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2" name="Text 10"/>
          <p:cNvSpPr/>
          <p:nvPr/>
        </p:nvSpPr>
        <p:spPr>
          <a:xfrm>
            <a:off x="484632" y="1280160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7C5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tbl_siswa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84632" y="1609344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nis, nama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84632" y="2020824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master siswa aktif madrasah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754880" y="1152144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6" name="Shape 14"/>
          <p:cNvSpPr/>
          <p:nvPr/>
        </p:nvSpPr>
        <p:spPr>
          <a:xfrm>
            <a:off x="4754880" y="1152144"/>
            <a:ext cx="4160520" cy="4572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7" name="Shape 15"/>
          <p:cNvSpPr/>
          <p:nvPr/>
        </p:nvSpPr>
        <p:spPr>
          <a:xfrm>
            <a:off x="4754880" y="1152144"/>
            <a:ext cx="45720" cy="1133856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8" name="Text 16"/>
          <p:cNvSpPr/>
          <p:nvPr/>
        </p:nvSpPr>
        <p:spPr>
          <a:xfrm>
            <a:off x="4919472" y="1280160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tbl_admin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919472" y="1609344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username, role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919472" y="2020824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Akun admin &amp; pengguna sistem web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20040" y="2414016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320040" y="2414016"/>
            <a:ext cx="4160520" cy="4572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3" name="Shape 21"/>
          <p:cNvSpPr/>
          <p:nvPr/>
        </p:nvSpPr>
        <p:spPr>
          <a:xfrm>
            <a:off x="320040" y="2414016"/>
            <a:ext cx="45720" cy="1133856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4" name="Text 22"/>
          <p:cNvSpPr/>
          <p:nvPr/>
        </p:nvSpPr>
        <p:spPr>
          <a:xfrm>
            <a:off x="484632" y="2542032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tbl_tagihan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484632" y="2871216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bulan, tahun, nominal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84632" y="3054096"/>
            <a:ext cx="3886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B718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FK: siswa_id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484632" y="3282696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SPP per siswa per periode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4754880" y="2414016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9" name="Shape 27"/>
          <p:cNvSpPr/>
          <p:nvPr/>
        </p:nvSpPr>
        <p:spPr>
          <a:xfrm>
            <a:off x="4754880" y="2414016"/>
            <a:ext cx="4160520" cy="4572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30" name="Shape 28"/>
          <p:cNvSpPr/>
          <p:nvPr/>
        </p:nvSpPr>
        <p:spPr>
          <a:xfrm>
            <a:off x="4754880" y="2414016"/>
            <a:ext cx="45720" cy="1133856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31" name="Text 29"/>
          <p:cNvSpPr/>
          <p:nvPr/>
        </p:nvSpPr>
        <p:spPr>
          <a:xfrm>
            <a:off x="4919472" y="2542032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BBF2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tbl_pembayaran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4919472" y="2871216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jumlah, metode, waktu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4919472" y="3054096"/>
            <a:ext cx="3886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B718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FK: tagihan_id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4919472" y="3282696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 &amp; riwayat setiap transaksi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320040" y="3675888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6" name="Shape 34"/>
          <p:cNvSpPr/>
          <p:nvPr/>
        </p:nvSpPr>
        <p:spPr>
          <a:xfrm>
            <a:off x="320040" y="3675888"/>
            <a:ext cx="4160520" cy="4572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37" name="Shape 35"/>
          <p:cNvSpPr/>
          <p:nvPr/>
        </p:nvSpPr>
        <p:spPr>
          <a:xfrm>
            <a:off x="320040" y="3675888"/>
            <a:ext cx="45720" cy="1133856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38" name="Text 36"/>
          <p:cNvSpPr/>
          <p:nvPr/>
        </p:nvSpPr>
        <p:spPr>
          <a:xfrm>
            <a:off x="484632" y="3803904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tbl_users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484632" y="4133088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username, password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484632" y="4315968"/>
            <a:ext cx="38862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B718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FK: siswa_id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484632" y="4544568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Akun login siswa pada aplikasi Android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4754880" y="3675888"/>
            <a:ext cx="4160520" cy="113385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3" name="Shape 41"/>
          <p:cNvSpPr/>
          <p:nvPr/>
        </p:nvSpPr>
        <p:spPr>
          <a:xfrm>
            <a:off x="4754880" y="3675888"/>
            <a:ext cx="4160520" cy="4572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4" name="Shape 42"/>
          <p:cNvSpPr/>
          <p:nvPr/>
        </p:nvSpPr>
        <p:spPr>
          <a:xfrm>
            <a:off x="4754880" y="3675888"/>
            <a:ext cx="45720" cy="1133856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5" name="Text 43"/>
          <p:cNvSpPr/>
          <p:nvPr/>
        </p:nvSpPr>
        <p:spPr>
          <a:xfrm>
            <a:off x="4919472" y="3803904"/>
            <a:ext cx="3886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B718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tbl_pengaturan</a:t>
            </a:r>
            <a:endParaRPr lang="en-US" sz="1400" dirty="0"/>
          </a:p>
        </p:txBody>
      </p:sp>
      <p:sp>
        <p:nvSpPr>
          <p:cNvPr id="46" name="Text 44"/>
          <p:cNvSpPr/>
          <p:nvPr/>
        </p:nvSpPr>
        <p:spPr>
          <a:xfrm>
            <a:off x="4919472" y="4133088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PK: id, nama_madrasah, nominal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4919472" y="4544568"/>
            <a:ext cx="3886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Konfigurasi global aplikasi &amp; tampilan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0" y="-457200"/>
            <a:ext cx="4114800" cy="5669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26000" b="1" dirty="0">
                <a:solidFill>
                  <a:srgbClr val="0F11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IV</a:t>
            </a:r>
            <a:endParaRPr lang="en-US" sz="26000" dirty="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514350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Shape 2"/>
          <p:cNvSpPr/>
          <p:nvPr/>
        </p:nvSpPr>
        <p:spPr>
          <a:xfrm>
            <a:off x="228600" y="32004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92024" y="59436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" y="86868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Text 5"/>
          <p:cNvSpPr/>
          <p:nvPr/>
        </p:nvSpPr>
        <p:spPr>
          <a:xfrm>
            <a:off x="320040" y="292608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SKRIPSI — TEKNIK INFORMATIKA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ANALISIS &amp; HASIL</a:t>
            </a:r>
            <a:endParaRPr lang="en-US" sz="4000" dirty="0"/>
          </a:p>
        </p:txBody>
      </p:sp>
      <p:sp>
        <p:nvSpPr>
          <p:cNvPr id="9" name="Shape 7"/>
          <p:cNvSpPr/>
          <p:nvPr/>
        </p:nvSpPr>
        <p:spPr>
          <a:xfrm>
            <a:off x="320040" y="3017520"/>
            <a:ext cx="1463040" cy="4572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32004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Kebutuhan Sistem · Tampilan Aplikasi · Pengujian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Text 10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 — Kebutuhan Sistem (Hardware &amp; Software)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42062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PERANGKAT KERAS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115568"/>
            <a:ext cx="420624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115568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1" name="Text 9"/>
          <p:cNvSpPr/>
          <p:nvPr/>
        </p:nvSpPr>
        <p:spPr>
          <a:xfrm>
            <a:off x="475488" y="1161288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Laptop / Komputer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084832" y="1225296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13" name="Text 11"/>
          <p:cNvSpPr/>
          <p:nvPr/>
        </p:nvSpPr>
        <p:spPr>
          <a:xfrm>
            <a:off x="2084832" y="1225296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Intel Core i3+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218688" y="1261872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Pengembangan aplikasi web &amp; backend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320040" y="1728216"/>
            <a:ext cx="420624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6" name="Shape 14"/>
          <p:cNvSpPr/>
          <p:nvPr/>
        </p:nvSpPr>
        <p:spPr>
          <a:xfrm>
            <a:off x="320040" y="1728216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7" name="Text 15"/>
          <p:cNvSpPr/>
          <p:nvPr/>
        </p:nvSpPr>
        <p:spPr>
          <a:xfrm>
            <a:off x="475488" y="1773936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RAM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084832" y="1837944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19" name="Text 17"/>
          <p:cNvSpPr/>
          <p:nvPr/>
        </p:nvSpPr>
        <p:spPr>
          <a:xfrm>
            <a:off x="2084832" y="1837944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Min. 4 GB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218688" y="1874520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Menjalankan tools pengembangan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20040" y="2340864"/>
            <a:ext cx="420624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320040" y="2340864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3" name="Text 21"/>
          <p:cNvSpPr/>
          <p:nvPr/>
        </p:nvSpPr>
        <p:spPr>
          <a:xfrm>
            <a:off x="475488" y="2386584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Harddisk / SSD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084832" y="2450592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25" name="Text 23"/>
          <p:cNvSpPr/>
          <p:nvPr/>
        </p:nvSpPr>
        <p:spPr>
          <a:xfrm>
            <a:off x="2084832" y="2450592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Min. 128 GB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218688" y="2487168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code &amp; database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320040" y="2953512"/>
            <a:ext cx="420624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28" name="Shape 26"/>
          <p:cNvSpPr/>
          <p:nvPr/>
        </p:nvSpPr>
        <p:spPr>
          <a:xfrm>
            <a:off x="320040" y="2953512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9" name="Text 27"/>
          <p:cNvSpPr/>
          <p:nvPr/>
        </p:nvSpPr>
        <p:spPr>
          <a:xfrm>
            <a:off x="475488" y="2999232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Smartphone Android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084832" y="3063240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31" name="Text 29"/>
          <p:cNvSpPr/>
          <p:nvPr/>
        </p:nvSpPr>
        <p:spPr>
          <a:xfrm>
            <a:off x="2084832" y="3063240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RAM 3GB, Android 8.0+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3218688" y="3099816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Pengujian aplikasi Android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320040" y="3566160"/>
            <a:ext cx="4206240" cy="53035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4" name="Shape 32"/>
          <p:cNvSpPr/>
          <p:nvPr/>
        </p:nvSpPr>
        <p:spPr>
          <a:xfrm>
            <a:off x="320040" y="3566160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5" name="Text 33"/>
          <p:cNvSpPr/>
          <p:nvPr/>
        </p:nvSpPr>
        <p:spPr>
          <a:xfrm>
            <a:off x="475488" y="3611880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Koneksi Internet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2084832" y="3675888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37" name="Text 35"/>
          <p:cNvSpPr/>
          <p:nvPr/>
        </p:nvSpPr>
        <p:spPr>
          <a:xfrm>
            <a:off x="2084832" y="3675888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Stabil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3218688" y="3712464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&amp; integrasi Midtrans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320040" y="4178808"/>
            <a:ext cx="4206240" cy="530352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40" name="Shape 38"/>
          <p:cNvSpPr/>
          <p:nvPr/>
        </p:nvSpPr>
        <p:spPr>
          <a:xfrm>
            <a:off x="320040" y="4178808"/>
            <a:ext cx="36576" cy="53035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1" name="Text 39"/>
          <p:cNvSpPr/>
          <p:nvPr/>
        </p:nvSpPr>
        <p:spPr>
          <a:xfrm>
            <a:off x="475488" y="4224528"/>
            <a:ext cx="155448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Printer</a:t>
            </a:r>
            <a:endParaRPr lang="en-US" sz="1050" dirty="0"/>
          </a:p>
        </p:txBody>
      </p:sp>
      <p:sp>
        <p:nvSpPr>
          <p:cNvPr id="42" name="Shape 40"/>
          <p:cNvSpPr/>
          <p:nvPr/>
        </p:nvSpPr>
        <p:spPr>
          <a:xfrm>
            <a:off x="2084832" y="4288536"/>
            <a:ext cx="10515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43" name="Text 41"/>
          <p:cNvSpPr/>
          <p:nvPr/>
        </p:nvSpPr>
        <p:spPr>
          <a:xfrm>
            <a:off x="2084832" y="4288536"/>
            <a:ext cx="1051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Inkjet / Laser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3218688" y="4325112"/>
            <a:ext cx="1234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Cetak laporan &amp; kwitansi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4754880" y="822960"/>
            <a:ext cx="4023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PERANGKAT LUNAK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4754880" y="1115568"/>
            <a:ext cx="4041648" cy="40233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7" name="Shape 45"/>
          <p:cNvSpPr/>
          <p:nvPr/>
        </p:nvSpPr>
        <p:spPr>
          <a:xfrm>
            <a:off x="4828032" y="1225296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8" name="Text 46"/>
          <p:cNvSpPr/>
          <p:nvPr/>
        </p:nvSpPr>
        <p:spPr>
          <a:xfrm>
            <a:off x="5120640" y="1207008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Cursor</a:t>
            </a:r>
            <a:endParaRPr lang="en-US" sz="1050" dirty="0"/>
          </a:p>
        </p:txBody>
      </p:sp>
      <p:sp>
        <p:nvSpPr>
          <p:cNvPr id="49" name="Text 47"/>
          <p:cNvSpPr/>
          <p:nvPr/>
        </p:nvSpPr>
        <p:spPr>
          <a:xfrm>
            <a:off x="6446520" y="1207008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Editor source code (AI-powered)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4754880" y="1581912"/>
            <a:ext cx="4041648" cy="402336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51" name="Shape 49"/>
          <p:cNvSpPr/>
          <p:nvPr/>
        </p:nvSpPr>
        <p:spPr>
          <a:xfrm>
            <a:off x="4828032" y="1691640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2" name="Text 50"/>
          <p:cNvSpPr/>
          <p:nvPr/>
        </p:nvSpPr>
        <p:spPr>
          <a:xfrm>
            <a:off x="5120640" y="1673352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XAMPP</a:t>
            </a:r>
            <a:endParaRPr lang="en-US" sz="1050" dirty="0"/>
          </a:p>
        </p:txBody>
      </p:sp>
      <p:sp>
        <p:nvSpPr>
          <p:cNvPr id="53" name="Text 51"/>
          <p:cNvSpPr/>
          <p:nvPr/>
        </p:nvSpPr>
        <p:spPr>
          <a:xfrm>
            <a:off x="6446520" y="1673352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server lokal + MySQL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4754880" y="2048256"/>
            <a:ext cx="4041648" cy="40233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55" name="Shape 53"/>
          <p:cNvSpPr/>
          <p:nvPr/>
        </p:nvSpPr>
        <p:spPr>
          <a:xfrm>
            <a:off x="4828032" y="2157984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6" name="Text 54"/>
          <p:cNvSpPr/>
          <p:nvPr/>
        </p:nvSpPr>
        <p:spPr>
          <a:xfrm>
            <a:off x="5120640" y="2139696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Android Studio</a:t>
            </a:r>
            <a:endParaRPr lang="en-US" sz="1050" dirty="0"/>
          </a:p>
        </p:txBody>
      </p:sp>
      <p:sp>
        <p:nvSpPr>
          <p:cNvPr id="57" name="Text 55"/>
          <p:cNvSpPr/>
          <p:nvPr/>
        </p:nvSpPr>
        <p:spPr>
          <a:xfrm>
            <a:off x="6446520" y="2139696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&amp; test aplikasi Android</a:t>
            </a:r>
            <a:endParaRPr lang="en-US" sz="950" dirty="0"/>
          </a:p>
        </p:txBody>
      </p:sp>
      <p:sp>
        <p:nvSpPr>
          <p:cNvPr id="58" name="Shape 56"/>
          <p:cNvSpPr/>
          <p:nvPr/>
        </p:nvSpPr>
        <p:spPr>
          <a:xfrm>
            <a:off x="4754880" y="2514600"/>
            <a:ext cx="4041648" cy="402336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59" name="Shape 57"/>
          <p:cNvSpPr/>
          <p:nvPr/>
        </p:nvSpPr>
        <p:spPr>
          <a:xfrm>
            <a:off x="4828032" y="2624328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0" name="Text 58"/>
          <p:cNvSpPr/>
          <p:nvPr/>
        </p:nvSpPr>
        <p:spPr>
          <a:xfrm>
            <a:off x="5120640" y="2606040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Kotlin</a:t>
            </a:r>
            <a:endParaRPr lang="en-US" sz="1050" dirty="0"/>
          </a:p>
        </p:txBody>
      </p:sp>
      <p:sp>
        <p:nvSpPr>
          <p:cNvPr id="61" name="Text 59"/>
          <p:cNvSpPr/>
          <p:nvPr/>
        </p:nvSpPr>
        <p:spPr>
          <a:xfrm>
            <a:off x="6446520" y="2606040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Bahasa pemrograman Android</a:t>
            </a:r>
            <a:endParaRPr lang="en-US" sz="950" dirty="0"/>
          </a:p>
        </p:txBody>
      </p:sp>
      <p:sp>
        <p:nvSpPr>
          <p:cNvPr id="62" name="Shape 60"/>
          <p:cNvSpPr/>
          <p:nvPr/>
        </p:nvSpPr>
        <p:spPr>
          <a:xfrm>
            <a:off x="4754880" y="2980944"/>
            <a:ext cx="4041648" cy="40233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63" name="Shape 61"/>
          <p:cNvSpPr/>
          <p:nvPr/>
        </p:nvSpPr>
        <p:spPr>
          <a:xfrm>
            <a:off x="4828032" y="3090672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4" name="Text 62"/>
          <p:cNvSpPr/>
          <p:nvPr/>
        </p:nvSpPr>
        <p:spPr>
          <a:xfrm>
            <a:off x="5120640" y="3072384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PHP Native</a:t>
            </a:r>
            <a:endParaRPr lang="en-US" sz="1050" dirty="0"/>
          </a:p>
        </p:txBody>
      </p:sp>
      <p:sp>
        <p:nvSpPr>
          <p:cNvPr id="65" name="Text 63"/>
          <p:cNvSpPr/>
          <p:nvPr/>
        </p:nvSpPr>
        <p:spPr>
          <a:xfrm>
            <a:off x="6446520" y="3072384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REST API server</a:t>
            </a:r>
            <a:endParaRPr lang="en-US" sz="950" dirty="0"/>
          </a:p>
        </p:txBody>
      </p:sp>
      <p:sp>
        <p:nvSpPr>
          <p:cNvPr id="66" name="Shape 64"/>
          <p:cNvSpPr/>
          <p:nvPr/>
        </p:nvSpPr>
        <p:spPr>
          <a:xfrm>
            <a:off x="4754880" y="3447288"/>
            <a:ext cx="4041648" cy="402336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67" name="Shape 65"/>
          <p:cNvSpPr/>
          <p:nvPr/>
        </p:nvSpPr>
        <p:spPr>
          <a:xfrm>
            <a:off x="4828032" y="3557016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8" name="Text 66"/>
          <p:cNvSpPr/>
          <p:nvPr/>
        </p:nvSpPr>
        <p:spPr>
          <a:xfrm>
            <a:off x="5120640" y="3538728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</a:t>
            </a:r>
            <a:endParaRPr lang="en-US" sz="1050" dirty="0"/>
          </a:p>
        </p:txBody>
      </p:sp>
      <p:sp>
        <p:nvSpPr>
          <p:cNvPr id="69" name="Text 67"/>
          <p:cNvSpPr/>
          <p:nvPr/>
        </p:nvSpPr>
        <p:spPr>
          <a:xfrm>
            <a:off x="6446520" y="3538728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Manajemen basis data relasional</a:t>
            </a:r>
            <a:endParaRPr lang="en-US" sz="950" dirty="0"/>
          </a:p>
        </p:txBody>
      </p:sp>
      <p:sp>
        <p:nvSpPr>
          <p:cNvPr id="70" name="Shape 68"/>
          <p:cNvSpPr/>
          <p:nvPr/>
        </p:nvSpPr>
        <p:spPr>
          <a:xfrm>
            <a:off x="4754880" y="3913632"/>
            <a:ext cx="4041648" cy="40233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71" name="Shape 69"/>
          <p:cNvSpPr/>
          <p:nvPr/>
        </p:nvSpPr>
        <p:spPr>
          <a:xfrm>
            <a:off x="4828032" y="4023360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2" name="Text 70"/>
          <p:cNvSpPr/>
          <p:nvPr/>
        </p:nvSpPr>
        <p:spPr>
          <a:xfrm>
            <a:off x="5120640" y="4005072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Midtrans</a:t>
            </a:r>
            <a:endParaRPr lang="en-US" sz="1050" dirty="0"/>
          </a:p>
        </p:txBody>
      </p:sp>
      <p:sp>
        <p:nvSpPr>
          <p:cNvPr id="73" name="Text 71"/>
          <p:cNvSpPr/>
          <p:nvPr/>
        </p:nvSpPr>
        <p:spPr>
          <a:xfrm>
            <a:off x="6446520" y="4005072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gateway digital</a:t>
            </a:r>
            <a:endParaRPr lang="en-US" sz="950" dirty="0"/>
          </a:p>
        </p:txBody>
      </p:sp>
      <p:sp>
        <p:nvSpPr>
          <p:cNvPr id="74" name="Shape 72"/>
          <p:cNvSpPr/>
          <p:nvPr/>
        </p:nvSpPr>
        <p:spPr>
          <a:xfrm>
            <a:off x="4754880" y="4379976"/>
            <a:ext cx="4041648" cy="402336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75" name="Shape 73"/>
          <p:cNvSpPr/>
          <p:nvPr/>
        </p:nvSpPr>
        <p:spPr>
          <a:xfrm>
            <a:off x="4828032" y="4489704"/>
            <a:ext cx="201168" cy="20116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6" name="Text 74"/>
          <p:cNvSpPr/>
          <p:nvPr/>
        </p:nvSpPr>
        <p:spPr>
          <a:xfrm>
            <a:off x="5120640" y="4471416"/>
            <a:ext cx="12801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Chrome</a:t>
            </a:r>
            <a:endParaRPr lang="en-US" sz="1050" dirty="0"/>
          </a:p>
        </p:txBody>
      </p:sp>
      <p:sp>
        <p:nvSpPr>
          <p:cNvPr id="77" name="Text 75"/>
          <p:cNvSpPr/>
          <p:nvPr/>
        </p:nvSpPr>
        <p:spPr>
          <a:xfrm>
            <a:off x="6446520" y="4471416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Pengujian aplikasi web admin</a:t>
            </a:r>
            <a:endParaRPr lang="en-US" sz="9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 — Tampilan Aplikasi Android (Siswa/Orang Tua)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8503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HALAMAN UTAMA ANDROID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115568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115568"/>
            <a:ext cx="2743200" cy="54864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1" name="Shape 9"/>
          <p:cNvSpPr/>
          <p:nvPr/>
        </p:nvSpPr>
        <p:spPr>
          <a:xfrm>
            <a:off x="429768" y="1280160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12" name="Text 10"/>
          <p:cNvSpPr/>
          <p:nvPr/>
        </p:nvSpPr>
        <p:spPr>
          <a:xfrm>
            <a:off x="429768" y="128016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LOADING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429768" y="1591056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Splash Screen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29768" y="1938528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Halaman pembuka dengan logo madrasah, gradasi biru, dan progress bar loading otomatis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246120" y="1115568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6" name="Shape 14"/>
          <p:cNvSpPr/>
          <p:nvPr/>
        </p:nvSpPr>
        <p:spPr>
          <a:xfrm>
            <a:off x="3246120" y="1115568"/>
            <a:ext cx="2743200" cy="54864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7" name="Shape 15"/>
          <p:cNvSpPr/>
          <p:nvPr/>
        </p:nvSpPr>
        <p:spPr>
          <a:xfrm>
            <a:off x="3355848" y="1280160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18" name="Text 16"/>
          <p:cNvSpPr/>
          <p:nvPr/>
        </p:nvSpPr>
        <p:spPr>
          <a:xfrm>
            <a:off x="3355848" y="128016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3355848" y="1591056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Siswa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3355848" y="1938528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 username &amp; password dengan validasi per-field; pesan error spesifik untuk tiap kondisi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6172200" y="1115568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6172200" y="1115568"/>
            <a:ext cx="2743200" cy="54864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3" name="Shape 21"/>
          <p:cNvSpPr/>
          <p:nvPr/>
        </p:nvSpPr>
        <p:spPr>
          <a:xfrm>
            <a:off x="6281928" y="1280160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24" name="Text 22"/>
          <p:cNvSpPr/>
          <p:nvPr/>
        </p:nvSpPr>
        <p:spPr>
          <a:xfrm>
            <a:off x="6281928" y="128016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6281928" y="1591056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6281928" y="1938528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Ringkasan tagihan aktif, status pembayaran, menu navigasi, dan grafik statistik progres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320040" y="2926080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8" name="Shape 26"/>
          <p:cNvSpPr/>
          <p:nvPr/>
        </p:nvSpPr>
        <p:spPr>
          <a:xfrm>
            <a:off x="320040" y="2926080"/>
            <a:ext cx="2743200" cy="54864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29" name="Shape 27"/>
          <p:cNvSpPr/>
          <p:nvPr/>
        </p:nvSpPr>
        <p:spPr>
          <a:xfrm>
            <a:off x="429768" y="3090672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30" name="Text 28"/>
          <p:cNvSpPr/>
          <p:nvPr/>
        </p:nvSpPr>
        <p:spPr>
          <a:xfrm>
            <a:off x="429768" y="3090672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BILLING</a:t>
            </a:r>
            <a:endParaRPr lang="en-US" sz="800" dirty="0"/>
          </a:p>
        </p:txBody>
      </p:sp>
      <p:sp>
        <p:nvSpPr>
          <p:cNvPr id="31" name="Text 29"/>
          <p:cNvSpPr/>
          <p:nvPr/>
        </p:nvSpPr>
        <p:spPr>
          <a:xfrm>
            <a:off x="429768" y="3401568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SPP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429768" y="3749040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Kartu tagihan per bulan lengkap nominal, status lunas/belum, dan tombol Bayar terintegrasi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3246120" y="2926080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4" name="Shape 32"/>
          <p:cNvSpPr/>
          <p:nvPr/>
        </p:nvSpPr>
        <p:spPr>
          <a:xfrm>
            <a:off x="3246120" y="2926080"/>
            <a:ext cx="2743200" cy="54864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35" name="Shape 33"/>
          <p:cNvSpPr/>
          <p:nvPr/>
        </p:nvSpPr>
        <p:spPr>
          <a:xfrm>
            <a:off x="3355848" y="3090672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36" name="Text 34"/>
          <p:cNvSpPr/>
          <p:nvPr/>
        </p:nvSpPr>
        <p:spPr>
          <a:xfrm>
            <a:off x="3355848" y="3090672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</a:t>
            </a:r>
            <a:endParaRPr lang="en-US" sz="800" dirty="0"/>
          </a:p>
        </p:txBody>
      </p:sp>
      <p:sp>
        <p:nvSpPr>
          <p:cNvPr id="37" name="Text 35"/>
          <p:cNvSpPr/>
          <p:nvPr/>
        </p:nvSpPr>
        <p:spPr>
          <a:xfrm>
            <a:off x="3355848" y="3401568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Midtrans Gateway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3355848" y="3749040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online: ShopeePay, GoPay, QRIS, Virtual Account BCA/BNI/BRI, DANA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6172200" y="2926080"/>
            <a:ext cx="2743200" cy="1682496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0" name="Shape 38"/>
          <p:cNvSpPr/>
          <p:nvPr/>
        </p:nvSpPr>
        <p:spPr>
          <a:xfrm>
            <a:off x="6172200" y="2926080"/>
            <a:ext cx="2743200" cy="54864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1" name="Shape 39"/>
          <p:cNvSpPr/>
          <p:nvPr/>
        </p:nvSpPr>
        <p:spPr>
          <a:xfrm>
            <a:off x="6281928" y="3090672"/>
            <a:ext cx="822960" cy="219456"/>
          </a:xfrm>
          <a:prstGeom prst="roundRect">
            <a:avLst>
              <a:gd name="adj" fmla="val 25000"/>
            </a:avLst>
          </a:prstGeom>
          <a:solidFill>
            <a:srgbClr val="000000"/>
          </a:solidFill>
          <a:ln/>
        </p:spPr>
      </p:sp>
      <p:sp>
        <p:nvSpPr>
          <p:cNvPr id="42" name="Text 40"/>
          <p:cNvSpPr/>
          <p:nvPr/>
        </p:nvSpPr>
        <p:spPr>
          <a:xfrm>
            <a:off x="6281928" y="3090672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HISTORY</a:t>
            </a:r>
            <a:endParaRPr lang="en-US" sz="800" dirty="0"/>
          </a:p>
        </p:txBody>
      </p:sp>
      <p:sp>
        <p:nvSpPr>
          <p:cNvPr id="43" name="Text 41"/>
          <p:cNvSpPr/>
          <p:nvPr/>
        </p:nvSpPr>
        <p:spPr>
          <a:xfrm>
            <a:off x="6281928" y="3401568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 &amp; Profil</a:t>
            </a:r>
            <a:endParaRPr lang="en-US" sz="1300" dirty="0"/>
          </a:p>
        </p:txBody>
      </p:sp>
      <p:sp>
        <p:nvSpPr>
          <p:cNvPr id="44" name="Text 42"/>
          <p:cNvSpPr/>
          <p:nvPr/>
        </p:nvSpPr>
        <p:spPr>
          <a:xfrm>
            <a:off x="6281928" y="3749040"/>
            <a:ext cx="254203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 semua transaksi, unduh bukti bayar, ganti password, tips keamanan akun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 — Tampilan Panel Admin Web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8503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MODUL PANEL ADMIN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115568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115568"/>
            <a:ext cx="45720" cy="111556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1" name="Text 9"/>
          <p:cNvSpPr/>
          <p:nvPr/>
        </p:nvSpPr>
        <p:spPr>
          <a:xfrm>
            <a:off x="484632" y="1207008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Admin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484632" y="1554480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Akses aman ke panel admin; validasi form lengkap dengan redirect ke dashboard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46120" y="1115568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4" name="Shape 12"/>
          <p:cNvSpPr/>
          <p:nvPr/>
        </p:nvSpPr>
        <p:spPr>
          <a:xfrm>
            <a:off x="3246120" y="1115568"/>
            <a:ext cx="45720" cy="111556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5" name="Text 13"/>
          <p:cNvSpPr/>
          <p:nvPr/>
        </p:nvSpPr>
        <p:spPr>
          <a:xfrm>
            <a:off x="3410712" y="1207008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3410712" y="1554480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Kartu statistik: siswa aktif, tagihan lunas, belum bayar, total penerimaan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172200" y="1115568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8" name="Shape 16"/>
          <p:cNvSpPr/>
          <p:nvPr/>
        </p:nvSpPr>
        <p:spPr>
          <a:xfrm>
            <a:off x="6172200" y="1115568"/>
            <a:ext cx="45720" cy="111556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19" name="Text 17"/>
          <p:cNvSpPr/>
          <p:nvPr/>
        </p:nvSpPr>
        <p:spPr>
          <a:xfrm>
            <a:off x="6336792" y="1207008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Siswa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336792" y="1554480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CRUD lengkap + filter kelas, import/export CSV, pencarian real-time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20040" y="2377440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320040" y="2377440"/>
            <a:ext cx="45720" cy="1115568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23" name="Text 21"/>
          <p:cNvSpPr/>
          <p:nvPr/>
        </p:nvSpPr>
        <p:spPr>
          <a:xfrm>
            <a:off x="484632" y="2468880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SPP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484632" y="2816352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tagihan massal otomatis per bulan/tahun + edit nominal individual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246120" y="2377440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6" name="Shape 24"/>
          <p:cNvSpPr/>
          <p:nvPr/>
        </p:nvSpPr>
        <p:spPr>
          <a:xfrm>
            <a:off x="3246120" y="2377440"/>
            <a:ext cx="45720" cy="1115568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27" name="Text 25"/>
          <p:cNvSpPr/>
          <p:nvPr/>
        </p:nvSpPr>
        <p:spPr>
          <a:xfrm>
            <a:off x="3410712" y="2468880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(Semua)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3410712" y="2816352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 semua pembayaran + filter multi-kriteria + cetak kwitansi PDF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172200" y="2377440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0" name="Shape 28"/>
          <p:cNvSpPr/>
          <p:nvPr/>
        </p:nvSpPr>
        <p:spPr>
          <a:xfrm>
            <a:off x="6172200" y="2377440"/>
            <a:ext cx="45720" cy="1115568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31" name="Text 29"/>
          <p:cNvSpPr/>
          <p:nvPr/>
        </p:nvSpPr>
        <p:spPr>
          <a:xfrm>
            <a:off x="6336792" y="2468880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(Per Siswa)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6336792" y="2816352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 tagihan &amp; riwayat per siswa, tombol bayar manual/verifikasi online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320040" y="3639312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4" name="Shape 32"/>
          <p:cNvSpPr/>
          <p:nvPr/>
        </p:nvSpPr>
        <p:spPr>
          <a:xfrm>
            <a:off x="320040" y="3639312"/>
            <a:ext cx="45720" cy="111556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35" name="Text 33"/>
          <p:cNvSpPr/>
          <p:nvPr/>
        </p:nvSpPr>
        <p:spPr>
          <a:xfrm>
            <a:off x="484632" y="3730752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</a:t>
            </a:r>
            <a:endParaRPr lang="en-US" sz="1150" dirty="0"/>
          </a:p>
        </p:txBody>
      </p:sp>
      <p:sp>
        <p:nvSpPr>
          <p:cNvPr id="36" name="Text 34"/>
          <p:cNvSpPr/>
          <p:nvPr/>
        </p:nvSpPr>
        <p:spPr>
          <a:xfrm>
            <a:off x="484632" y="4078224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 semua transaksi dengan filter nama, NIS, bulan, tahun, metode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3246120" y="3639312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8" name="Shape 36"/>
          <p:cNvSpPr/>
          <p:nvPr/>
        </p:nvSpPr>
        <p:spPr>
          <a:xfrm>
            <a:off x="3246120" y="3639312"/>
            <a:ext cx="45720" cy="111556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39" name="Text 37"/>
          <p:cNvSpPr/>
          <p:nvPr/>
        </p:nvSpPr>
        <p:spPr>
          <a:xfrm>
            <a:off x="3410712" y="3730752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Laporan</a:t>
            </a:r>
            <a:endParaRPr lang="en-US" sz="1150" dirty="0"/>
          </a:p>
        </p:txBody>
      </p:sp>
      <p:sp>
        <p:nvSpPr>
          <p:cNvPr id="40" name="Text 38"/>
          <p:cNvSpPr/>
          <p:nvPr/>
        </p:nvSpPr>
        <p:spPr>
          <a:xfrm>
            <a:off x="3410712" y="4078224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Rekap harian/bulanan/tahunan, rekap kelas, export PDF siap cetak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6172200" y="3639312"/>
            <a:ext cx="274320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2" name="Shape 40"/>
          <p:cNvSpPr/>
          <p:nvPr/>
        </p:nvSpPr>
        <p:spPr>
          <a:xfrm>
            <a:off x="6172200" y="3639312"/>
            <a:ext cx="45720" cy="111556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3" name="Text 41"/>
          <p:cNvSpPr/>
          <p:nvPr/>
        </p:nvSpPr>
        <p:spPr>
          <a:xfrm>
            <a:off x="6336792" y="3730752"/>
            <a:ext cx="24871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Users &amp; Pengaturan</a:t>
            </a:r>
            <a:endParaRPr lang="en-US" sz="1150" dirty="0"/>
          </a:p>
        </p:txBody>
      </p:sp>
      <p:sp>
        <p:nvSpPr>
          <p:cNvPr id="44" name="Text 42"/>
          <p:cNvSpPr/>
          <p:nvPr/>
        </p:nvSpPr>
        <p:spPr>
          <a:xfrm>
            <a:off x="6336792" y="4078224"/>
            <a:ext cx="2487168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Manajemen akun + konfigurasi identitas madrasah, logo, nominal default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 — Pengujian Black Box Testing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A78BFA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8503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METODE: BLACK BOX TESTING  —  Fokus input/output tanpa melihat kode program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097280"/>
            <a:ext cx="2743200" cy="292608"/>
          </a:xfrm>
          <a:prstGeom prst="roundRect">
            <a:avLst>
              <a:gd name="adj" fmla="val 18750"/>
            </a:avLst>
          </a:prstGeom>
          <a:solidFill>
            <a:srgbClr val="000000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1097280"/>
            <a:ext cx="2743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ANDROID APP (Siswa)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20040" y="144475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Shape 10"/>
          <p:cNvSpPr/>
          <p:nvPr/>
        </p:nvSpPr>
        <p:spPr>
          <a:xfrm>
            <a:off x="320040" y="1444752"/>
            <a:ext cx="36576" cy="56692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3" name="Shape 11"/>
          <p:cNvSpPr/>
          <p:nvPr/>
        </p:nvSpPr>
        <p:spPr>
          <a:xfrm>
            <a:off x="1920240" y="1645920"/>
            <a:ext cx="12001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4" name="Shape 12"/>
          <p:cNvSpPr/>
          <p:nvPr/>
        </p:nvSpPr>
        <p:spPr>
          <a:xfrm>
            <a:off x="1920240" y="1645920"/>
            <a:ext cx="1080135" cy="164592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5" name="Text 13"/>
          <p:cNvSpPr/>
          <p:nvPr/>
        </p:nvSpPr>
        <p:spPr>
          <a:xfrm>
            <a:off x="429768" y="151790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Siswa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29768" y="177393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test cases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2770632" y="160934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320040" y="208483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9" name="Shape 17"/>
          <p:cNvSpPr/>
          <p:nvPr/>
        </p:nvSpPr>
        <p:spPr>
          <a:xfrm>
            <a:off x="320040" y="2084832"/>
            <a:ext cx="36576" cy="56692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0" name="Shape 18"/>
          <p:cNvSpPr/>
          <p:nvPr/>
        </p:nvSpPr>
        <p:spPr>
          <a:xfrm>
            <a:off x="1920240" y="2286000"/>
            <a:ext cx="102870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1" name="Shape 19"/>
          <p:cNvSpPr/>
          <p:nvPr/>
        </p:nvSpPr>
        <p:spPr>
          <a:xfrm>
            <a:off x="1920240" y="2286000"/>
            <a:ext cx="925830" cy="164592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2" name="Text 20"/>
          <p:cNvSpPr/>
          <p:nvPr/>
        </p:nvSpPr>
        <p:spPr>
          <a:xfrm>
            <a:off x="429768" y="215798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Siswa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29768" y="241401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 cases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2770632" y="224942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320040" y="272491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6" name="Shape 24"/>
          <p:cNvSpPr/>
          <p:nvPr/>
        </p:nvSpPr>
        <p:spPr>
          <a:xfrm>
            <a:off x="320040" y="2724912"/>
            <a:ext cx="36576" cy="56692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7" name="Shape 25"/>
          <p:cNvSpPr/>
          <p:nvPr/>
        </p:nvSpPr>
        <p:spPr>
          <a:xfrm>
            <a:off x="1920240" y="292608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8" name="Shape 26"/>
          <p:cNvSpPr/>
          <p:nvPr/>
        </p:nvSpPr>
        <p:spPr>
          <a:xfrm>
            <a:off x="1920240" y="2926080"/>
            <a:ext cx="771525" cy="164592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9" name="Text 27"/>
          <p:cNvSpPr/>
          <p:nvPr/>
        </p:nvSpPr>
        <p:spPr>
          <a:xfrm>
            <a:off x="429768" y="279806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SPP Siswa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429768" y="305409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2770632" y="288950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32" name="Shape 30"/>
          <p:cNvSpPr/>
          <p:nvPr/>
        </p:nvSpPr>
        <p:spPr>
          <a:xfrm>
            <a:off x="320040" y="336499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33" name="Shape 31"/>
          <p:cNvSpPr/>
          <p:nvPr/>
        </p:nvSpPr>
        <p:spPr>
          <a:xfrm>
            <a:off x="320040" y="3364992"/>
            <a:ext cx="36576" cy="56692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34" name="Shape 32"/>
          <p:cNvSpPr/>
          <p:nvPr/>
        </p:nvSpPr>
        <p:spPr>
          <a:xfrm>
            <a:off x="1920240" y="356616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5" name="Shape 33"/>
          <p:cNvSpPr/>
          <p:nvPr/>
        </p:nvSpPr>
        <p:spPr>
          <a:xfrm>
            <a:off x="1920240" y="3566160"/>
            <a:ext cx="771525" cy="164592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36" name="Text 34"/>
          <p:cNvSpPr/>
          <p:nvPr/>
        </p:nvSpPr>
        <p:spPr>
          <a:xfrm>
            <a:off x="429768" y="343814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 Siswa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429768" y="369417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2770632" y="352958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39" name="Shape 37"/>
          <p:cNvSpPr/>
          <p:nvPr/>
        </p:nvSpPr>
        <p:spPr>
          <a:xfrm>
            <a:off x="320040" y="400507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0" name="Shape 38"/>
          <p:cNvSpPr/>
          <p:nvPr/>
        </p:nvSpPr>
        <p:spPr>
          <a:xfrm>
            <a:off x="320040" y="4005072"/>
            <a:ext cx="36576" cy="56692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1" name="Shape 39"/>
          <p:cNvSpPr/>
          <p:nvPr/>
        </p:nvSpPr>
        <p:spPr>
          <a:xfrm>
            <a:off x="1920240" y="4206240"/>
            <a:ext cx="102870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2" name="Shape 40"/>
          <p:cNvSpPr/>
          <p:nvPr/>
        </p:nvSpPr>
        <p:spPr>
          <a:xfrm>
            <a:off x="1920240" y="4206240"/>
            <a:ext cx="925830" cy="164592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3" name="Text 41"/>
          <p:cNvSpPr/>
          <p:nvPr/>
        </p:nvSpPr>
        <p:spPr>
          <a:xfrm>
            <a:off x="429768" y="407822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Profil Siswa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429768" y="433425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 cases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2770632" y="416966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46" name="Shape 44"/>
          <p:cNvSpPr/>
          <p:nvPr/>
        </p:nvSpPr>
        <p:spPr>
          <a:xfrm>
            <a:off x="3246120" y="1097280"/>
            <a:ext cx="2743200" cy="292608"/>
          </a:xfrm>
          <a:prstGeom prst="roundRect">
            <a:avLst>
              <a:gd name="adj" fmla="val 18750"/>
            </a:avLst>
          </a:prstGeom>
          <a:solidFill>
            <a:srgbClr val="000000"/>
          </a:solidFill>
          <a:ln/>
        </p:spPr>
      </p:sp>
      <p:sp>
        <p:nvSpPr>
          <p:cNvPr id="47" name="Text 45"/>
          <p:cNvSpPr/>
          <p:nvPr/>
        </p:nvSpPr>
        <p:spPr>
          <a:xfrm>
            <a:off x="3246120" y="1097280"/>
            <a:ext cx="2743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ADMIN (1)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3246120" y="144475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9" name="Shape 47"/>
          <p:cNvSpPr/>
          <p:nvPr/>
        </p:nvSpPr>
        <p:spPr>
          <a:xfrm>
            <a:off x="3246120" y="1444752"/>
            <a:ext cx="36576" cy="56692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50" name="Shape 48"/>
          <p:cNvSpPr/>
          <p:nvPr/>
        </p:nvSpPr>
        <p:spPr>
          <a:xfrm>
            <a:off x="4846320" y="164592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51" name="Shape 49"/>
          <p:cNvSpPr/>
          <p:nvPr/>
        </p:nvSpPr>
        <p:spPr>
          <a:xfrm>
            <a:off x="4846320" y="1645920"/>
            <a:ext cx="771525" cy="164592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52" name="Text 50"/>
          <p:cNvSpPr/>
          <p:nvPr/>
        </p:nvSpPr>
        <p:spPr>
          <a:xfrm>
            <a:off x="3355848" y="151790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Admin (Web)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3355848" y="177393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5696712" y="160934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55" name="Shape 53"/>
          <p:cNvSpPr/>
          <p:nvPr/>
        </p:nvSpPr>
        <p:spPr>
          <a:xfrm>
            <a:off x="3246120" y="208483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56" name="Shape 54"/>
          <p:cNvSpPr/>
          <p:nvPr/>
        </p:nvSpPr>
        <p:spPr>
          <a:xfrm>
            <a:off x="3246120" y="2084832"/>
            <a:ext cx="36576" cy="56692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57" name="Shape 55"/>
          <p:cNvSpPr/>
          <p:nvPr/>
        </p:nvSpPr>
        <p:spPr>
          <a:xfrm>
            <a:off x="4846320" y="2286000"/>
            <a:ext cx="68580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58" name="Shape 56"/>
          <p:cNvSpPr/>
          <p:nvPr/>
        </p:nvSpPr>
        <p:spPr>
          <a:xfrm>
            <a:off x="4846320" y="2286000"/>
            <a:ext cx="617220" cy="164592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59" name="Text 57"/>
          <p:cNvSpPr/>
          <p:nvPr/>
        </p:nvSpPr>
        <p:spPr>
          <a:xfrm>
            <a:off x="3355848" y="215798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Admin</a:t>
            </a:r>
            <a:endParaRPr lang="en-US" sz="1000" dirty="0"/>
          </a:p>
        </p:txBody>
      </p:sp>
      <p:sp>
        <p:nvSpPr>
          <p:cNvPr id="60" name="Text 58"/>
          <p:cNvSpPr/>
          <p:nvPr/>
        </p:nvSpPr>
        <p:spPr>
          <a:xfrm>
            <a:off x="3355848" y="241401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test cases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5696712" y="224942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62" name="Shape 60"/>
          <p:cNvSpPr/>
          <p:nvPr/>
        </p:nvSpPr>
        <p:spPr>
          <a:xfrm>
            <a:off x="3246120" y="272491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63" name="Shape 61"/>
          <p:cNvSpPr/>
          <p:nvPr/>
        </p:nvSpPr>
        <p:spPr>
          <a:xfrm>
            <a:off x="3246120" y="2724912"/>
            <a:ext cx="36576" cy="56692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64" name="Shape 62"/>
          <p:cNvSpPr/>
          <p:nvPr/>
        </p:nvSpPr>
        <p:spPr>
          <a:xfrm>
            <a:off x="4846320" y="2926080"/>
            <a:ext cx="12001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65" name="Shape 63"/>
          <p:cNvSpPr/>
          <p:nvPr/>
        </p:nvSpPr>
        <p:spPr>
          <a:xfrm>
            <a:off x="4846320" y="2926080"/>
            <a:ext cx="1080135" cy="164592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66" name="Text 64"/>
          <p:cNvSpPr/>
          <p:nvPr/>
        </p:nvSpPr>
        <p:spPr>
          <a:xfrm>
            <a:off x="3355848" y="279806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Siswa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3355848" y="305409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test cases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5696712" y="288950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69" name="Shape 67"/>
          <p:cNvSpPr/>
          <p:nvPr/>
        </p:nvSpPr>
        <p:spPr>
          <a:xfrm>
            <a:off x="3246120" y="336499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70" name="Shape 68"/>
          <p:cNvSpPr/>
          <p:nvPr/>
        </p:nvSpPr>
        <p:spPr>
          <a:xfrm>
            <a:off x="3246120" y="3364992"/>
            <a:ext cx="36576" cy="56692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71" name="Shape 69"/>
          <p:cNvSpPr/>
          <p:nvPr/>
        </p:nvSpPr>
        <p:spPr>
          <a:xfrm>
            <a:off x="4846320" y="3566160"/>
            <a:ext cx="102870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72" name="Shape 70"/>
          <p:cNvSpPr/>
          <p:nvPr/>
        </p:nvSpPr>
        <p:spPr>
          <a:xfrm>
            <a:off x="4846320" y="3566160"/>
            <a:ext cx="925830" cy="164592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73" name="Text 71"/>
          <p:cNvSpPr/>
          <p:nvPr/>
        </p:nvSpPr>
        <p:spPr>
          <a:xfrm>
            <a:off x="3355848" y="343814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Tagihan SPP (Admin)</a:t>
            </a:r>
            <a:endParaRPr lang="en-US" sz="1000" dirty="0"/>
          </a:p>
        </p:txBody>
      </p:sp>
      <p:sp>
        <p:nvSpPr>
          <p:cNvPr id="74" name="Text 72"/>
          <p:cNvSpPr/>
          <p:nvPr/>
        </p:nvSpPr>
        <p:spPr>
          <a:xfrm>
            <a:off x="3355848" y="369417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 cases</a:t>
            </a:r>
            <a:endParaRPr lang="en-US" sz="900" dirty="0"/>
          </a:p>
        </p:txBody>
      </p:sp>
      <p:sp>
        <p:nvSpPr>
          <p:cNvPr id="75" name="Text 73"/>
          <p:cNvSpPr/>
          <p:nvPr/>
        </p:nvSpPr>
        <p:spPr>
          <a:xfrm>
            <a:off x="5696712" y="352958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76" name="Shape 74"/>
          <p:cNvSpPr/>
          <p:nvPr/>
        </p:nvSpPr>
        <p:spPr>
          <a:xfrm>
            <a:off x="3246120" y="400507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77" name="Shape 75"/>
          <p:cNvSpPr/>
          <p:nvPr/>
        </p:nvSpPr>
        <p:spPr>
          <a:xfrm>
            <a:off x="3246120" y="4005072"/>
            <a:ext cx="36576" cy="56692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78" name="Shape 76"/>
          <p:cNvSpPr/>
          <p:nvPr/>
        </p:nvSpPr>
        <p:spPr>
          <a:xfrm>
            <a:off x="4846320" y="420624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79" name="Shape 77"/>
          <p:cNvSpPr/>
          <p:nvPr/>
        </p:nvSpPr>
        <p:spPr>
          <a:xfrm>
            <a:off x="4846320" y="4206240"/>
            <a:ext cx="771525" cy="164592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80" name="Text 78"/>
          <p:cNvSpPr/>
          <p:nvPr/>
        </p:nvSpPr>
        <p:spPr>
          <a:xfrm>
            <a:off x="3355848" y="407822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(Semua)</a:t>
            </a:r>
            <a:endParaRPr lang="en-US" sz="1000" dirty="0"/>
          </a:p>
        </p:txBody>
      </p:sp>
      <p:sp>
        <p:nvSpPr>
          <p:cNvPr id="81" name="Text 79"/>
          <p:cNvSpPr/>
          <p:nvPr/>
        </p:nvSpPr>
        <p:spPr>
          <a:xfrm>
            <a:off x="3355848" y="433425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82" name="Text 80"/>
          <p:cNvSpPr/>
          <p:nvPr/>
        </p:nvSpPr>
        <p:spPr>
          <a:xfrm>
            <a:off x="5696712" y="416966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83" name="Shape 81"/>
          <p:cNvSpPr/>
          <p:nvPr/>
        </p:nvSpPr>
        <p:spPr>
          <a:xfrm>
            <a:off x="6172200" y="1097280"/>
            <a:ext cx="2743200" cy="292608"/>
          </a:xfrm>
          <a:prstGeom prst="roundRect">
            <a:avLst>
              <a:gd name="adj" fmla="val 18750"/>
            </a:avLst>
          </a:prstGeom>
          <a:solidFill>
            <a:srgbClr val="000000"/>
          </a:solidFill>
          <a:ln/>
        </p:spPr>
      </p:sp>
      <p:sp>
        <p:nvSpPr>
          <p:cNvPr id="84" name="Text 82"/>
          <p:cNvSpPr/>
          <p:nvPr/>
        </p:nvSpPr>
        <p:spPr>
          <a:xfrm>
            <a:off x="6172200" y="1097280"/>
            <a:ext cx="2743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ADMIN (2) + PENUTUP</a:t>
            </a:r>
            <a:endParaRPr lang="en-US" sz="900" dirty="0"/>
          </a:p>
        </p:txBody>
      </p:sp>
      <p:sp>
        <p:nvSpPr>
          <p:cNvPr id="85" name="Shape 83"/>
          <p:cNvSpPr/>
          <p:nvPr/>
        </p:nvSpPr>
        <p:spPr>
          <a:xfrm>
            <a:off x="6172200" y="144475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86" name="Shape 84"/>
          <p:cNvSpPr/>
          <p:nvPr/>
        </p:nvSpPr>
        <p:spPr>
          <a:xfrm>
            <a:off x="6172200" y="1444752"/>
            <a:ext cx="36576" cy="56692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87" name="Shape 85"/>
          <p:cNvSpPr/>
          <p:nvPr/>
        </p:nvSpPr>
        <p:spPr>
          <a:xfrm>
            <a:off x="7772400" y="164592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88" name="Shape 86"/>
          <p:cNvSpPr/>
          <p:nvPr/>
        </p:nvSpPr>
        <p:spPr>
          <a:xfrm>
            <a:off x="7772400" y="1645920"/>
            <a:ext cx="771525" cy="164592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89" name="Text 87"/>
          <p:cNvSpPr/>
          <p:nvPr/>
        </p:nvSpPr>
        <p:spPr>
          <a:xfrm>
            <a:off x="6281928" y="151790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(per Siswa)</a:t>
            </a:r>
            <a:endParaRPr lang="en-US" sz="1000" dirty="0"/>
          </a:p>
        </p:txBody>
      </p:sp>
      <p:sp>
        <p:nvSpPr>
          <p:cNvPr id="90" name="Text 88"/>
          <p:cNvSpPr/>
          <p:nvPr/>
        </p:nvSpPr>
        <p:spPr>
          <a:xfrm>
            <a:off x="6281928" y="177393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8622792" y="160934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92" name="Shape 90"/>
          <p:cNvSpPr/>
          <p:nvPr/>
        </p:nvSpPr>
        <p:spPr>
          <a:xfrm>
            <a:off x="6172200" y="208483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93" name="Shape 91"/>
          <p:cNvSpPr/>
          <p:nvPr/>
        </p:nvSpPr>
        <p:spPr>
          <a:xfrm>
            <a:off x="6172200" y="2084832"/>
            <a:ext cx="36576" cy="56692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94" name="Shape 92"/>
          <p:cNvSpPr/>
          <p:nvPr/>
        </p:nvSpPr>
        <p:spPr>
          <a:xfrm>
            <a:off x="7772400" y="228600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95" name="Shape 93"/>
          <p:cNvSpPr/>
          <p:nvPr/>
        </p:nvSpPr>
        <p:spPr>
          <a:xfrm>
            <a:off x="7772400" y="2286000"/>
            <a:ext cx="771525" cy="164592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96" name="Text 94"/>
          <p:cNvSpPr/>
          <p:nvPr/>
        </p:nvSpPr>
        <p:spPr>
          <a:xfrm>
            <a:off x="6281928" y="215798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 Pembayaran</a:t>
            </a:r>
            <a:endParaRPr lang="en-US" sz="1000" dirty="0"/>
          </a:p>
        </p:txBody>
      </p:sp>
      <p:sp>
        <p:nvSpPr>
          <p:cNvPr id="97" name="Text 95"/>
          <p:cNvSpPr/>
          <p:nvPr/>
        </p:nvSpPr>
        <p:spPr>
          <a:xfrm>
            <a:off x="6281928" y="241401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98" name="Text 96"/>
          <p:cNvSpPr/>
          <p:nvPr/>
        </p:nvSpPr>
        <p:spPr>
          <a:xfrm>
            <a:off x="8622792" y="224942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99" name="Shape 97"/>
          <p:cNvSpPr/>
          <p:nvPr/>
        </p:nvSpPr>
        <p:spPr>
          <a:xfrm>
            <a:off x="6172200" y="272491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0" name="Shape 98"/>
          <p:cNvSpPr/>
          <p:nvPr/>
        </p:nvSpPr>
        <p:spPr>
          <a:xfrm>
            <a:off x="6172200" y="2724912"/>
            <a:ext cx="36576" cy="566928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101" name="Shape 99"/>
          <p:cNvSpPr/>
          <p:nvPr/>
        </p:nvSpPr>
        <p:spPr>
          <a:xfrm>
            <a:off x="7772400" y="292608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02" name="Shape 100"/>
          <p:cNvSpPr/>
          <p:nvPr/>
        </p:nvSpPr>
        <p:spPr>
          <a:xfrm>
            <a:off x="7772400" y="2926080"/>
            <a:ext cx="771525" cy="164592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103" name="Text 101"/>
          <p:cNvSpPr/>
          <p:nvPr/>
        </p:nvSpPr>
        <p:spPr>
          <a:xfrm>
            <a:off x="6281928" y="279806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Laporan</a:t>
            </a:r>
            <a:endParaRPr lang="en-US" sz="1000" dirty="0"/>
          </a:p>
        </p:txBody>
      </p:sp>
      <p:sp>
        <p:nvSpPr>
          <p:cNvPr id="104" name="Text 102"/>
          <p:cNvSpPr/>
          <p:nvPr/>
        </p:nvSpPr>
        <p:spPr>
          <a:xfrm>
            <a:off x="6281928" y="305409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105" name="Text 103"/>
          <p:cNvSpPr/>
          <p:nvPr/>
        </p:nvSpPr>
        <p:spPr>
          <a:xfrm>
            <a:off x="8622792" y="288950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06" name="Shape 104"/>
          <p:cNvSpPr/>
          <p:nvPr/>
        </p:nvSpPr>
        <p:spPr>
          <a:xfrm>
            <a:off x="6172200" y="3364992"/>
            <a:ext cx="2743200" cy="56692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07" name="Shape 105"/>
          <p:cNvSpPr/>
          <p:nvPr/>
        </p:nvSpPr>
        <p:spPr>
          <a:xfrm>
            <a:off x="6172200" y="3364992"/>
            <a:ext cx="36576" cy="566928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108" name="Shape 106"/>
          <p:cNvSpPr/>
          <p:nvPr/>
        </p:nvSpPr>
        <p:spPr>
          <a:xfrm>
            <a:off x="7772400" y="3566160"/>
            <a:ext cx="85725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09" name="Shape 107"/>
          <p:cNvSpPr/>
          <p:nvPr/>
        </p:nvSpPr>
        <p:spPr>
          <a:xfrm>
            <a:off x="7772400" y="3566160"/>
            <a:ext cx="771525" cy="164592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110" name="Text 108"/>
          <p:cNvSpPr/>
          <p:nvPr/>
        </p:nvSpPr>
        <p:spPr>
          <a:xfrm>
            <a:off x="6281928" y="343814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Users</a:t>
            </a:r>
            <a:endParaRPr lang="en-US" sz="1000" dirty="0"/>
          </a:p>
        </p:txBody>
      </p:sp>
      <p:sp>
        <p:nvSpPr>
          <p:cNvPr id="111" name="Text 109"/>
          <p:cNvSpPr/>
          <p:nvPr/>
        </p:nvSpPr>
        <p:spPr>
          <a:xfrm>
            <a:off x="6281928" y="369417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test cases</a:t>
            </a:r>
            <a:endParaRPr lang="en-US" sz="900" dirty="0"/>
          </a:p>
        </p:txBody>
      </p:sp>
      <p:sp>
        <p:nvSpPr>
          <p:cNvPr id="112" name="Text 110"/>
          <p:cNvSpPr/>
          <p:nvPr/>
        </p:nvSpPr>
        <p:spPr>
          <a:xfrm>
            <a:off x="8622792" y="352958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13" name="Shape 111"/>
          <p:cNvSpPr/>
          <p:nvPr/>
        </p:nvSpPr>
        <p:spPr>
          <a:xfrm>
            <a:off x="6172200" y="4005072"/>
            <a:ext cx="2743200" cy="56692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14" name="Shape 112"/>
          <p:cNvSpPr/>
          <p:nvPr/>
        </p:nvSpPr>
        <p:spPr>
          <a:xfrm>
            <a:off x="6172200" y="4005072"/>
            <a:ext cx="36576" cy="566928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15" name="Shape 113"/>
          <p:cNvSpPr/>
          <p:nvPr/>
        </p:nvSpPr>
        <p:spPr>
          <a:xfrm>
            <a:off x="7772400" y="4206240"/>
            <a:ext cx="1371600" cy="16459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16" name="Shape 114"/>
          <p:cNvSpPr/>
          <p:nvPr/>
        </p:nvSpPr>
        <p:spPr>
          <a:xfrm>
            <a:off x="7772400" y="4206240"/>
            <a:ext cx="1234440" cy="16459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17" name="Text 115"/>
          <p:cNvSpPr/>
          <p:nvPr/>
        </p:nvSpPr>
        <p:spPr>
          <a:xfrm>
            <a:off x="6281928" y="4078224"/>
            <a:ext cx="138988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Pengaturan</a:t>
            </a:r>
            <a:endParaRPr lang="en-US" sz="1000" dirty="0"/>
          </a:p>
        </p:txBody>
      </p:sp>
      <p:sp>
        <p:nvSpPr>
          <p:cNvPr id="118" name="Text 116"/>
          <p:cNvSpPr/>
          <p:nvPr/>
        </p:nvSpPr>
        <p:spPr>
          <a:xfrm>
            <a:off x="6281928" y="4334256"/>
            <a:ext cx="138988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test cases</a:t>
            </a:r>
            <a:endParaRPr lang="en-US" sz="900" dirty="0"/>
          </a:p>
        </p:txBody>
      </p:sp>
      <p:sp>
        <p:nvSpPr>
          <p:cNvPr id="119" name="Text 117"/>
          <p:cNvSpPr/>
          <p:nvPr/>
        </p:nvSpPr>
        <p:spPr>
          <a:xfrm>
            <a:off x="8622792" y="4169664"/>
            <a:ext cx="228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120" name="Shape 118"/>
          <p:cNvSpPr/>
          <p:nvPr/>
        </p:nvSpPr>
        <p:spPr>
          <a:xfrm>
            <a:off x="320040" y="4681728"/>
            <a:ext cx="8503920" cy="201168"/>
          </a:xfrm>
          <a:prstGeom prst="rect">
            <a:avLst/>
          </a:prstGeom>
          <a:solidFill>
            <a:srgbClr val="23275E"/>
          </a:solidFill>
          <a:ln/>
        </p:spPr>
      </p:sp>
      <p:sp>
        <p:nvSpPr>
          <p:cNvPr id="121" name="Shape 119"/>
          <p:cNvSpPr/>
          <p:nvPr/>
        </p:nvSpPr>
        <p:spPr>
          <a:xfrm>
            <a:off x="320040" y="4681728"/>
            <a:ext cx="45720" cy="20116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122" name="Text 120"/>
          <p:cNvSpPr/>
          <p:nvPr/>
        </p:nvSpPr>
        <p:spPr>
          <a:xfrm>
            <a:off x="457200" y="4681728"/>
            <a:ext cx="8321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TOTAL: 84 test cases  ·  Semua VALID  ·  Tingkat Keberhasilan ~96%  ·  Status: LAYAK DIGUNAKAN</a:t>
            </a:r>
            <a:endParaRPr lang="en-US" sz="1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0" y="-457200"/>
            <a:ext cx="4114800" cy="5669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26000" b="1" dirty="0">
                <a:solidFill>
                  <a:srgbClr val="0F11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26000" dirty="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514350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" name="Shape 2"/>
          <p:cNvSpPr/>
          <p:nvPr/>
        </p:nvSpPr>
        <p:spPr>
          <a:xfrm>
            <a:off x="228600" y="32004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92024" y="59436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" y="86868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Text 5"/>
          <p:cNvSpPr/>
          <p:nvPr/>
        </p:nvSpPr>
        <p:spPr>
          <a:xfrm>
            <a:off x="320040" y="292608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SKRIPSI — TEKNIK INFORMATIKA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PENUTUP</a:t>
            </a:r>
            <a:endParaRPr lang="en-US" sz="4000" dirty="0"/>
          </a:p>
        </p:txBody>
      </p:sp>
      <p:sp>
        <p:nvSpPr>
          <p:cNvPr id="9" name="Shape 7"/>
          <p:cNvSpPr/>
          <p:nvPr/>
        </p:nvSpPr>
        <p:spPr>
          <a:xfrm>
            <a:off x="320040" y="3017520"/>
            <a:ext cx="1463040" cy="4572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32004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Kesimpulan · Saran Pengembangan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Text 10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V</a:t>
            </a:r>
            <a:endParaRPr lang="en-US" sz="1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V — Kesimpulan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FB7185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320040" y="841248"/>
            <a:ext cx="8503920" cy="123444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9" name="Shape 7"/>
          <p:cNvSpPr/>
          <p:nvPr/>
        </p:nvSpPr>
        <p:spPr>
          <a:xfrm>
            <a:off x="320040" y="841248"/>
            <a:ext cx="54864" cy="123444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0" name="Text 8"/>
          <p:cNvSpPr/>
          <p:nvPr/>
        </p:nvSpPr>
        <p:spPr>
          <a:xfrm>
            <a:off x="7863840" y="886968"/>
            <a:ext cx="914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6200" dirty="0"/>
          </a:p>
        </p:txBody>
      </p:sp>
      <p:sp>
        <p:nvSpPr>
          <p:cNvPr id="11" name="Shape 9"/>
          <p:cNvSpPr/>
          <p:nvPr/>
        </p:nvSpPr>
        <p:spPr>
          <a:xfrm>
            <a:off x="502920" y="1298448"/>
            <a:ext cx="438912" cy="43891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" y="1298448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078992" y="932688"/>
            <a:ext cx="7635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Berhasil Dirancang &amp; Dikembangkan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078992" y="1298448"/>
            <a:ext cx="7498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pembayaran SPP berbasis web dan Android berhasil dikembangkan menggunakan metode Waterfall, mengintegrasikan seluruh proses administrasi SPP — dari pengelolaan data siswa, pembuatan tagihan, pembayaran, riwayat transaksi, hingga laporan — dalam satu platform terstruktur.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320040" y="2212848"/>
            <a:ext cx="8503920" cy="123444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6" name="Shape 14"/>
          <p:cNvSpPr/>
          <p:nvPr/>
        </p:nvSpPr>
        <p:spPr>
          <a:xfrm>
            <a:off x="320040" y="2212848"/>
            <a:ext cx="54864" cy="123444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17" name="Text 15"/>
          <p:cNvSpPr/>
          <p:nvPr/>
        </p:nvSpPr>
        <p:spPr>
          <a:xfrm>
            <a:off x="7863840" y="2258568"/>
            <a:ext cx="914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6200" dirty="0"/>
          </a:p>
        </p:txBody>
      </p:sp>
      <p:sp>
        <p:nvSpPr>
          <p:cNvPr id="18" name="Shape 16"/>
          <p:cNvSpPr/>
          <p:nvPr/>
        </p:nvSpPr>
        <p:spPr>
          <a:xfrm>
            <a:off x="502920" y="2670048"/>
            <a:ext cx="438912" cy="43891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9" name="Text 17"/>
          <p:cNvSpPr/>
          <p:nvPr/>
        </p:nvSpPr>
        <p:spPr>
          <a:xfrm>
            <a:off x="502920" y="2670048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1078992" y="2304288"/>
            <a:ext cx="7635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Integrasi Midtrans Berhasil Diterapkan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078992" y="2670048"/>
            <a:ext cx="7498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gateway Midtrans berhasil terintegrasi. Siswa dan orang tua dapat membayar via transfer bank, QRIS, dan dompet digital (GoPay, ShopeePay, DANA). Status pembayaran diperbarui secara otomatis dan real-time setelah transaksi berhasil.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320040" y="3584448"/>
            <a:ext cx="8503920" cy="123444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3" name="Shape 21"/>
          <p:cNvSpPr/>
          <p:nvPr/>
        </p:nvSpPr>
        <p:spPr>
          <a:xfrm>
            <a:off x="320040" y="3584448"/>
            <a:ext cx="54864" cy="123444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24" name="Text 22"/>
          <p:cNvSpPr/>
          <p:nvPr/>
        </p:nvSpPr>
        <p:spPr>
          <a:xfrm>
            <a:off x="7863840" y="3630168"/>
            <a:ext cx="914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6200" dirty="0"/>
          </a:p>
        </p:txBody>
      </p:sp>
      <p:sp>
        <p:nvSpPr>
          <p:cNvPr id="25" name="Shape 23"/>
          <p:cNvSpPr/>
          <p:nvPr/>
        </p:nvSpPr>
        <p:spPr>
          <a:xfrm>
            <a:off x="502920" y="4041648"/>
            <a:ext cx="438912" cy="43891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6" name="Text 24"/>
          <p:cNvSpPr/>
          <p:nvPr/>
        </p:nvSpPr>
        <p:spPr>
          <a:xfrm>
            <a:off x="502920" y="4041648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078992" y="3675888"/>
            <a:ext cx="7635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Pengujian Berhasil — 96% Tingkat Keberhasilan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1078992" y="4041648"/>
            <a:ext cx="7498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Seluruh fitur utama (15 modul, 88 test case) lulus Black Box Testing. Sistem menghasilkan laporan harian/bulanan/tahunan dalam format PDF. Tingkat keberhasilan ~96% menunjukkan sistem andal dan layak digunakan dalam operasional madrasah.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" name="Shape 2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7C5CFC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DAFTAR ISI</a:t>
            </a:r>
            <a:endParaRPr lang="en-US" sz="1900" dirty="0"/>
          </a:p>
        </p:txBody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Shape 5"/>
          <p:cNvSpPr/>
          <p:nvPr/>
        </p:nvSpPr>
        <p:spPr>
          <a:xfrm>
            <a:off x="320040" y="896112"/>
            <a:ext cx="4343400" cy="11887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8" name="Text 6"/>
          <p:cNvSpPr/>
          <p:nvPr/>
        </p:nvSpPr>
        <p:spPr>
          <a:xfrm>
            <a:off x="3246120" y="850392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0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6000" dirty="0"/>
          </a:p>
        </p:txBody>
      </p:sp>
      <p:sp>
        <p:nvSpPr>
          <p:cNvPr id="9" name="Shape 7"/>
          <p:cNvSpPr/>
          <p:nvPr/>
        </p:nvSpPr>
        <p:spPr>
          <a:xfrm>
            <a:off x="320040" y="896112"/>
            <a:ext cx="54864" cy="11887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0" name="Shape 8"/>
          <p:cNvSpPr/>
          <p:nvPr/>
        </p:nvSpPr>
        <p:spPr>
          <a:xfrm>
            <a:off x="484632" y="1024128"/>
            <a:ext cx="658368" cy="228600"/>
          </a:xfrm>
          <a:prstGeom prst="roundRect">
            <a:avLst>
              <a:gd name="adj" fmla="val 24000"/>
            </a:avLst>
          </a:prstGeom>
          <a:solidFill>
            <a:srgbClr val="000000"/>
          </a:solidFill>
          <a:ln/>
        </p:spPr>
      </p:sp>
      <p:sp>
        <p:nvSpPr>
          <p:cNvPr id="11" name="Text 9"/>
          <p:cNvSpPr/>
          <p:nvPr/>
        </p:nvSpPr>
        <p:spPr>
          <a:xfrm>
            <a:off x="484632" y="1024128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484632" y="1335024"/>
            <a:ext cx="3977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Pendahuluan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84632" y="1737360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Latar belakang, masalah, tujuan, metodologi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20040" y="2240280"/>
            <a:ext cx="4343400" cy="11887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5" name="Text 13"/>
          <p:cNvSpPr/>
          <p:nvPr/>
        </p:nvSpPr>
        <p:spPr>
          <a:xfrm>
            <a:off x="3246120" y="219456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0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6000" dirty="0"/>
          </a:p>
        </p:txBody>
      </p:sp>
      <p:sp>
        <p:nvSpPr>
          <p:cNvPr id="16" name="Shape 14"/>
          <p:cNvSpPr/>
          <p:nvPr/>
        </p:nvSpPr>
        <p:spPr>
          <a:xfrm>
            <a:off x="320040" y="2240280"/>
            <a:ext cx="54864" cy="118872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7" name="Shape 15"/>
          <p:cNvSpPr/>
          <p:nvPr/>
        </p:nvSpPr>
        <p:spPr>
          <a:xfrm>
            <a:off x="484632" y="2368296"/>
            <a:ext cx="658368" cy="228600"/>
          </a:xfrm>
          <a:prstGeom prst="roundRect">
            <a:avLst>
              <a:gd name="adj" fmla="val 24000"/>
            </a:avLst>
          </a:prstGeom>
          <a:solidFill>
            <a:srgbClr val="000000"/>
          </a:solidFill>
          <a:ln/>
        </p:spPr>
      </p:sp>
      <p:sp>
        <p:nvSpPr>
          <p:cNvPr id="18" name="Text 16"/>
          <p:cNvSpPr/>
          <p:nvPr/>
        </p:nvSpPr>
        <p:spPr>
          <a:xfrm>
            <a:off x="484632" y="2368296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484632" y="2679192"/>
            <a:ext cx="3977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Landasan Teori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84632" y="3081528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Definisi, alat bantu, Waterfall, UML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20040" y="3584448"/>
            <a:ext cx="4343400" cy="11887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Text 20"/>
          <p:cNvSpPr/>
          <p:nvPr/>
        </p:nvSpPr>
        <p:spPr>
          <a:xfrm>
            <a:off x="3246120" y="3538728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0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6000" dirty="0"/>
          </a:p>
        </p:txBody>
      </p:sp>
      <p:sp>
        <p:nvSpPr>
          <p:cNvPr id="23" name="Shape 21"/>
          <p:cNvSpPr/>
          <p:nvPr/>
        </p:nvSpPr>
        <p:spPr>
          <a:xfrm>
            <a:off x="320040" y="3584448"/>
            <a:ext cx="54864" cy="118872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4" name="Shape 22"/>
          <p:cNvSpPr/>
          <p:nvPr/>
        </p:nvSpPr>
        <p:spPr>
          <a:xfrm>
            <a:off x="484632" y="3712464"/>
            <a:ext cx="658368" cy="228600"/>
          </a:xfrm>
          <a:prstGeom prst="roundRect">
            <a:avLst>
              <a:gd name="adj" fmla="val 24000"/>
            </a:avLst>
          </a:prstGeom>
          <a:solidFill>
            <a:srgbClr val="000000"/>
          </a:solidFill>
          <a:ln/>
        </p:spPr>
      </p:sp>
      <p:sp>
        <p:nvSpPr>
          <p:cNvPr id="25" name="Text 23"/>
          <p:cNvSpPr/>
          <p:nvPr/>
        </p:nvSpPr>
        <p:spPr>
          <a:xfrm>
            <a:off x="484632" y="3712464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III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484632" y="4023360"/>
            <a:ext cx="3977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Perancangan &amp; Implementasi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84632" y="4425696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Gambaran umum, rancangan sistem, database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4937760" y="896112"/>
            <a:ext cx="4343400" cy="11887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9" name="Text 27"/>
          <p:cNvSpPr/>
          <p:nvPr/>
        </p:nvSpPr>
        <p:spPr>
          <a:xfrm>
            <a:off x="7863840" y="850392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0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6000" dirty="0"/>
          </a:p>
        </p:txBody>
      </p:sp>
      <p:sp>
        <p:nvSpPr>
          <p:cNvPr id="30" name="Shape 28"/>
          <p:cNvSpPr/>
          <p:nvPr/>
        </p:nvSpPr>
        <p:spPr>
          <a:xfrm>
            <a:off x="4937760" y="896112"/>
            <a:ext cx="54864" cy="118872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31" name="Shape 29"/>
          <p:cNvSpPr/>
          <p:nvPr/>
        </p:nvSpPr>
        <p:spPr>
          <a:xfrm>
            <a:off x="5102352" y="1024128"/>
            <a:ext cx="658368" cy="228600"/>
          </a:xfrm>
          <a:prstGeom prst="roundRect">
            <a:avLst>
              <a:gd name="adj" fmla="val 24000"/>
            </a:avLst>
          </a:prstGeom>
          <a:solidFill>
            <a:srgbClr val="000000"/>
          </a:solidFill>
          <a:ln/>
        </p:spPr>
      </p:sp>
      <p:sp>
        <p:nvSpPr>
          <p:cNvPr id="32" name="Text 30"/>
          <p:cNvSpPr/>
          <p:nvPr/>
        </p:nvSpPr>
        <p:spPr>
          <a:xfrm>
            <a:off x="5102352" y="1024128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IV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5102352" y="1335024"/>
            <a:ext cx="3977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Analisis &amp; Hasil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5102352" y="1737360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Kebutuhan sistem, tampilan, pengujian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4937760" y="2240280"/>
            <a:ext cx="4343400" cy="118872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6" name="Text 34"/>
          <p:cNvSpPr/>
          <p:nvPr/>
        </p:nvSpPr>
        <p:spPr>
          <a:xfrm>
            <a:off x="7863840" y="219456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60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6000" dirty="0"/>
          </a:p>
        </p:txBody>
      </p:sp>
      <p:sp>
        <p:nvSpPr>
          <p:cNvPr id="37" name="Shape 35"/>
          <p:cNvSpPr/>
          <p:nvPr/>
        </p:nvSpPr>
        <p:spPr>
          <a:xfrm>
            <a:off x="4937760" y="2240280"/>
            <a:ext cx="54864" cy="118872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38" name="Shape 36"/>
          <p:cNvSpPr/>
          <p:nvPr/>
        </p:nvSpPr>
        <p:spPr>
          <a:xfrm>
            <a:off x="5102352" y="2368296"/>
            <a:ext cx="658368" cy="228600"/>
          </a:xfrm>
          <a:prstGeom prst="roundRect">
            <a:avLst>
              <a:gd name="adj" fmla="val 24000"/>
            </a:avLst>
          </a:prstGeom>
          <a:solidFill>
            <a:srgbClr val="000000"/>
          </a:solidFill>
          <a:ln/>
        </p:spPr>
      </p:sp>
      <p:sp>
        <p:nvSpPr>
          <p:cNvPr id="39" name="Text 37"/>
          <p:cNvSpPr/>
          <p:nvPr/>
        </p:nvSpPr>
        <p:spPr>
          <a:xfrm>
            <a:off x="5102352" y="2368296"/>
            <a:ext cx="6583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V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5102352" y="2679192"/>
            <a:ext cx="3977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Penutup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5102352" y="3081528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Kesimpulan &amp; saran pengembangan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V — Saran Pengembangan Lanjutan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FB7185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04672"/>
            <a:ext cx="8503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REKOMENDASI PENGEMBANGAN SISTEM KE DEPAN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097280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097280"/>
            <a:ext cx="4160520" cy="457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1" name="Shape 9"/>
          <p:cNvSpPr/>
          <p:nvPr/>
        </p:nvSpPr>
        <p:spPr>
          <a:xfrm>
            <a:off x="320040" y="1097280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2" name="Shape 10"/>
          <p:cNvSpPr/>
          <p:nvPr/>
        </p:nvSpPr>
        <p:spPr>
          <a:xfrm>
            <a:off x="457200" y="1444752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3" name="Text 11"/>
          <p:cNvSpPr/>
          <p:nvPr/>
        </p:nvSpPr>
        <p:spPr>
          <a:xfrm>
            <a:off x="457200" y="144475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960120" y="118872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Notifikasi Multi-Platform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960120" y="1536192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Tambahkan notifikasi otomatis via WhatsApp, email, dan push notification agar tagihan lebih cepat diterima orang tua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754880" y="1097280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7" name="Shape 15"/>
          <p:cNvSpPr/>
          <p:nvPr/>
        </p:nvSpPr>
        <p:spPr>
          <a:xfrm>
            <a:off x="4754880" y="1097280"/>
            <a:ext cx="4160520" cy="4572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8" name="Shape 16"/>
          <p:cNvSpPr/>
          <p:nvPr/>
        </p:nvSpPr>
        <p:spPr>
          <a:xfrm>
            <a:off x="4754880" y="1097280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9" name="Shape 17"/>
          <p:cNvSpPr/>
          <p:nvPr/>
        </p:nvSpPr>
        <p:spPr>
          <a:xfrm>
            <a:off x="4892040" y="1444752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0" name="Text 18"/>
          <p:cNvSpPr/>
          <p:nvPr/>
        </p:nvSpPr>
        <p:spPr>
          <a:xfrm>
            <a:off x="4892040" y="144475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5394960" y="118872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Integrasi Sistem Akademik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5394960" y="1536192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Integrasikan dengan sistem nilai, absensi &amp; administrasi lain agar semua info siswa dikelola dalam satu platform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320040" y="2359152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4" name="Shape 22"/>
          <p:cNvSpPr/>
          <p:nvPr/>
        </p:nvSpPr>
        <p:spPr>
          <a:xfrm>
            <a:off x="320040" y="2359152"/>
            <a:ext cx="4160520" cy="4572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5" name="Shape 23"/>
          <p:cNvSpPr/>
          <p:nvPr/>
        </p:nvSpPr>
        <p:spPr>
          <a:xfrm>
            <a:off x="320040" y="2359152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6" name="Shape 24"/>
          <p:cNvSpPr/>
          <p:nvPr/>
        </p:nvSpPr>
        <p:spPr>
          <a:xfrm>
            <a:off x="457200" y="2706624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7" name="Text 25"/>
          <p:cNvSpPr/>
          <p:nvPr/>
        </p:nvSpPr>
        <p:spPr>
          <a:xfrm>
            <a:off x="457200" y="270662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960120" y="2450592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Fitur Keringanan Otomatis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960120" y="2798064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Kembangkan pengelolaan potongan SPP otomatis bagi penerima beasiswa, berprestasi, yatim piatu, kurang mampu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754880" y="2359152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1" name="Shape 29"/>
          <p:cNvSpPr/>
          <p:nvPr/>
        </p:nvSpPr>
        <p:spPr>
          <a:xfrm>
            <a:off x="4754880" y="2359152"/>
            <a:ext cx="4160520" cy="4572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32" name="Shape 30"/>
          <p:cNvSpPr/>
          <p:nvPr/>
        </p:nvSpPr>
        <p:spPr>
          <a:xfrm>
            <a:off x="4754880" y="2359152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3" name="Shape 31"/>
          <p:cNvSpPr/>
          <p:nvPr/>
        </p:nvSpPr>
        <p:spPr>
          <a:xfrm>
            <a:off x="4892040" y="2706624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4" name="Text 32"/>
          <p:cNvSpPr/>
          <p:nvPr/>
        </p:nvSpPr>
        <p:spPr>
          <a:xfrm>
            <a:off x="4892040" y="270662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5394960" y="2450592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Analitik &amp; Business Intelligence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5394960" y="2798064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analitik dengan grafik tren pembayaran, proyeksi penerimaan, &amp; laporan komparatif antar periode tahun ajaran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320040" y="3621024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8" name="Shape 36"/>
          <p:cNvSpPr/>
          <p:nvPr/>
        </p:nvSpPr>
        <p:spPr>
          <a:xfrm>
            <a:off x="320040" y="3621024"/>
            <a:ext cx="4160520" cy="4572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39" name="Shape 37"/>
          <p:cNvSpPr/>
          <p:nvPr/>
        </p:nvSpPr>
        <p:spPr>
          <a:xfrm>
            <a:off x="320040" y="3621024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0" name="Shape 38"/>
          <p:cNvSpPr/>
          <p:nvPr/>
        </p:nvSpPr>
        <p:spPr>
          <a:xfrm>
            <a:off x="457200" y="3968496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1" name="Text 39"/>
          <p:cNvSpPr/>
          <p:nvPr/>
        </p:nvSpPr>
        <p:spPr>
          <a:xfrm>
            <a:off x="457200" y="396849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960120" y="3712464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Deployment ke Cloud Server</a:t>
            </a:r>
            <a:endParaRPr lang="en-US" sz="1200" dirty="0"/>
          </a:p>
        </p:txBody>
      </p:sp>
      <p:sp>
        <p:nvSpPr>
          <p:cNvPr id="43" name="Text 41"/>
          <p:cNvSpPr/>
          <p:nvPr/>
        </p:nvSpPr>
        <p:spPr>
          <a:xfrm>
            <a:off x="960120" y="4059936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Migrasikan ke VPS/AWS/Google Cloud agar dapat diakses dari mana saja tanpa bergantung pada server lokal madrasah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754880" y="3621024"/>
            <a:ext cx="4160520" cy="1115568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5" name="Shape 43"/>
          <p:cNvSpPr/>
          <p:nvPr/>
        </p:nvSpPr>
        <p:spPr>
          <a:xfrm>
            <a:off x="4754880" y="3621024"/>
            <a:ext cx="4160520" cy="45720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46" name="Shape 44"/>
          <p:cNvSpPr/>
          <p:nvPr/>
        </p:nvSpPr>
        <p:spPr>
          <a:xfrm>
            <a:off x="4754880" y="3621024"/>
            <a:ext cx="45720" cy="1115568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7" name="Shape 45"/>
          <p:cNvSpPr/>
          <p:nvPr/>
        </p:nvSpPr>
        <p:spPr>
          <a:xfrm>
            <a:off x="4892040" y="3968496"/>
            <a:ext cx="365760" cy="365760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8" name="Text 46"/>
          <p:cNvSpPr/>
          <p:nvPr/>
        </p:nvSpPr>
        <p:spPr>
          <a:xfrm>
            <a:off x="4892040" y="396849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400" dirty="0"/>
          </a:p>
        </p:txBody>
      </p:sp>
      <p:sp>
        <p:nvSpPr>
          <p:cNvPr id="49" name="Text 47"/>
          <p:cNvSpPr/>
          <p:nvPr/>
        </p:nvSpPr>
        <p:spPr>
          <a:xfrm>
            <a:off x="5394960" y="3712464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Peningkatan Keamanan (2FA)</a:t>
            </a:r>
            <a:endParaRPr lang="en-US" sz="1200" dirty="0"/>
          </a:p>
        </p:txBody>
      </p:sp>
      <p:sp>
        <p:nvSpPr>
          <p:cNvPr id="50" name="Text 48"/>
          <p:cNvSpPr/>
          <p:nvPr/>
        </p:nvSpPr>
        <p:spPr>
          <a:xfrm>
            <a:off x="5394960" y="4059936"/>
            <a:ext cx="33832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Implementasikan two-factor authentication, enkripsi data sensitif, dan audit log untuk keamanan data keuangan</a:t>
            </a:r>
            <a:endParaRPr lang="en-US" sz="1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1828800"/>
            <a:ext cx="5943600" cy="5943600"/>
          </a:xfrm>
          <a:prstGeom prst="ellipse">
            <a:avLst/>
          </a:prstGeom>
          <a:solidFill>
            <a:srgbClr val="160A30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2743200"/>
            <a:ext cx="3657600" cy="3657600"/>
          </a:xfrm>
          <a:prstGeom prst="ellipse">
            <a:avLst/>
          </a:prstGeom>
          <a:solidFill>
            <a:srgbClr val="04221A"/>
          </a:solidFill>
          <a:ln/>
        </p:spPr>
      </p:sp>
      <p:sp>
        <p:nvSpPr>
          <p:cNvPr id="4" name="Shape 2"/>
          <p:cNvSpPr/>
          <p:nvPr/>
        </p:nvSpPr>
        <p:spPr>
          <a:xfrm>
            <a:off x="36576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36576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36576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Shape 5"/>
          <p:cNvSpPr/>
          <p:nvPr/>
        </p:nvSpPr>
        <p:spPr>
          <a:xfrm>
            <a:off x="77724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8" name="Shape 6"/>
          <p:cNvSpPr/>
          <p:nvPr/>
        </p:nvSpPr>
        <p:spPr>
          <a:xfrm>
            <a:off x="77724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9" name="Shape 7"/>
          <p:cNvSpPr/>
          <p:nvPr/>
        </p:nvSpPr>
        <p:spPr>
          <a:xfrm>
            <a:off x="77724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0" name="Shape 8"/>
          <p:cNvSpPr/>
          <p:nvPr/>
        </p:nvSpPr>
        <p:spPr>
          <a:xfrm>
            <a:off x="118872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1" name="Shape 9"/>
          <p:cNvSpPr/>
          <p:nvPr/>
        </p:nvSpPr>
        <p:spPr>
          <a:xfrm>
            <a:off x="118872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2" name="Shape 10"/>
          <p:cNvSpPr/>
          <p:nvPr/>
        </p:nvSpPr>
        <p:spPr>
          <a:xfrm>
            <a:off x="118872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3" name="Shape 11"/>
          <p:cNvSpPr/>
          <p:nvPr/>
        </p:nvSpPr>
        <p:spPr>
          <a:xfrm>
            <a:off x="160020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4" name="Shape 12"/>
          <p:cNvSpPr/>
          <p:nvPr/>
        </p:nvSpPr>
        <p:spPr>
          <a:xfrm>
            <a:off x="160020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5" name="Shape 13"/>
          <p:cNvSpPr/>
          <p:nvPr/>
        </p:nvSpPr>
        <p:spPr>
          <a:xfrm>
            <a:off x="160020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6" name="Shape 14"/>
          <p:cNvSpPr/>
          <p:nvPr/>
        </p:nvSpPr>
        <p:spPr>
          <a:xfrm>
            <a:off x="201168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7" name="Shape 15"/>
          <p:cNvSpPr/>
          <p:nvPr/>
        </p:nvSpPr>
        <p:spPr>
          <a:xfrm>
            <a:off x="201168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8" name="Shape 16"/>
          <p:cNvSpPr/>
          <p:nvPr/>
        </p:nvSpPr>
        <p:spPr>
          <a:xfrm>
            <a:off x="201168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9" name="Shape 17"/>
          <p:cNvSpPr/>
          <p:nvPr/>
        </p:nvSpPr>
        <p:spPr>
          <a:xfrm>
            <a:off x="2423160" y="201168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0" name="Shape 18"/>
          <p:cNvSpPr/>
          <p:nvPr/>
        </p:nvSpPr>
        <p:spPr>
          <a:xfrm>
            <a:off x="2423160" y="457200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1" name="Shape 19"/>
          <p:cNvSpPr/>
          <p:nvPr/>
        </p:nvSpPr>
        <p:spPr>
          <a:xfrm>
            <a:off x="2423160" y="713232"/>
            <a:ext cx="73152" cy="7315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2" name="Text 20"/>
          <p:cNvSpPr/>
          <p:nvPr/>
        </p:nvSpPr>
        <p:spPr>
          <a:xfrm>
            <a:off x="320040" y="822960"/>
            <a:ext cx="85039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spc="6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TERIMA KASIH</a:t>
            </a:r>
            <a:endParaRPr lang="en-US" sz="6400" dirty="0"/>
          </a:p>
        </p:txBody>
      </p:sp>
      <p:sp>
        <p:nvSpPr>
          <p:cNvPr id="23" name="Shape 21"/>
          <p:cNvSpPr/>
          <p:nvPr/>
        </p:nvSpPr>
        <p:spPr>
          <a:xfrm>
            <a:off x="2743200" y="1965960"/>
            <a:ext cx="3657600" cy="54864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4" name="Text 22"/>
          <p:cNvSpPr/>
          <p:nvPr/>
        </p:nvSpPr>
        <p:spPr>
          <a:xfrm>
            <a:off x="320040" y="2103120"/>
            <a:ext cx="85039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Perancangan Aplikasi SPP Berbasis Android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320040" y="2432304"/>
            <a:ext cx="85039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Menggunakan Payment Gateway Midtrans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2286000" y="2907792"/>
            <a:ext cx="4572000" cy="169164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7" name="Shape 25"/>
          <p:cNvSpPr/>
          <p:nvPr/>
        </p:nvSpPr>
        <p:spPr>
          <a:xfrm>
            <a:off x="2286000" y="2907792"/>
            <a:ext cx="45720" cy="169164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28" name="Shape 26"/>
          <p:cNvSpPr/>
          <p:nvPr/>
        </p:nvSpPr>
        <p:spPr>
          <a:xfrm>
            <a:off x="2606040" y="3090672"/>
            <a:ext cx="749808" cy="749808"/>
          </a:xfrm>
          <a:prstGeom prst="ellipse">
            <a:avLst/>
          </a:prstGeom>
          <a:solidFill>
            <a:srgbClr val="23275E"/>
          </a:solidFill>
          <a:ln/>
        </p:spPr>
      </p:sp>
      <p:sp>
        <p:nvSpPr>
          <p:cNvPr id="29" name="Text 27"/>
          <p:cNvSpPr/>
          <p:nvPr/>
        </p:nvSpPr>
        <p:spPr>
          <a:xfrm>
            <a:off x="2606040" y="3090672"/>
            <a:ext cx="749808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AA</a:t>
            </a:r>
            <a:endParaRPr lang="en-US" sz="2000" dirty="0"/>
          </a:p>
        </p:txBody>
      </p:sp>
      <p:sp>
        <p:nvSpPr>
          <p:cNvPr id="30" name="Text 28"/>
          <p:cNvSpPr/>
          <p:nvPr/>
        </p:nvSpPr>
        <p:spPr>
          <a:xfrm>
            <a:off x="3493008" y="3127248"/>
            <a:ext cx="32461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Abdulkadir Abdurahman</a:t>
            </a:r>
            <a:endParaRPr lang="en-US" sz="1500" dirty="0"/>
          </a:p>
        </p:txBody>
      </p:sp>
      <p:sp>
        <p:nvSpPr>
          <p:cNvPr id="31" name="Text 29"/>
          <p:cNvSpPr/>
          <p:nvPr/>
        </p:nvSpPr>
        <p:spPr>
          <a:xfrm>
            <a:off x="3493008" y="3456432"/>
            <a:ext cx="32461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NIM: 2255201001  ·  Teknik Informatika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3493008" y="3712464"/>
            <a:ext cx="32461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Bekasi, 2026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3493008" y="3986784"/>
            <a:ext cx="3246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abdulkadirabdurahman0911@gmail.com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3493008" y="4206240"/>
            <a:ext cx="32461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081558265674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0" y="-457200"/>
            <a:ext cx="4114800" cy="5669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26000" b="1" dirty="0">
                <a:solidFill>
                  <a:srgbClr val="0F11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</a:t>
            </a:r>
            <a:endParaRPr lang="en-US" sz="26000" dirty="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514350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" name="Shape 2"/>
          <p:cNvSpPr/>
          <p:nvPr/>
        </p:nvSpPr>
        <p:spPr>
          <a:xfrm>
            <a:off x="228600" y="32004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92024" y="59436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" y="86868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Text 5"/>
          <p:cNvSpPr/>
          <p:nvPr/>
        </p:nvSpPr>
        <p:spPr>
          <a:xfrm>
            <a:off x="320040" y="292608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SKRIPSI — TEKNIK INFORMATIKA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PENDAHULUAN</a:t>
            </a:r>
            <a:endParaRPr lang="en-US" sz="4000" dirty="0"/>
          </a:p>
        </p:txBody>
      </p:sp>
      <p:sp>
        <p:nvSpPr>
          <p:cNvPr id="9" name="Shape 7"/>
          <p:cNvSpPr/>
          <p:nvPr/>
        </p:nvSpPr>
        <p:spPr>
          <a:xfrm>
            <a:off x="320040" y="3017520"/>
            <a:ext cx="1463040" cy="4572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32004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Latar Belakang · Masalah · Tujuan · Metodologi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Text 10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 — Latar Belakang Masalah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7C5CF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686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Kondisi sebelum sistem</a:t>
            </a:r>
            <a:endParaRPr lang="en-US" sz="1300" dirty="0"/>
          </a:p>
          <a:p>
            <a:pPr indent="0" marL="0">
              <a:buNone/>
            </a:pPr>
            <a:r>
              <a:rPr lang="en-US" sz="13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 dikembangkan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320040" y="1481328"/>
            <a:ext cx="3931920" cy="71323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481328"/>
            <a:ext cx="45720" cy="71323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1" name="Text 9"/>
          <p:cNvSpPr/>
          <p:nvPr/>
        </p:nvSpPr>
        <p:spPr>
          <a:xfrm>
            <a:off x="475488" y="1554480"/>
            <a:ext cx="36576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Pencatatan Manual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75488" y="1819656"/>
            <a:ext cx="3657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Pembayaran SPP dicatat secara konvensional di Madrasah Aliyah As-Syafi'iyah 02 Kota Bekasi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0040" y="2295144"/>
            <a:ext cx="3931920" cy="71323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4" name="Shape 12"/>
          <p:cNvSpPr/>
          <p:nvPr/>
        </p:nvSpPr>
        <p:spPr>
          <a:xfrm>
            <a:off x="320040" y="2295144"/>
            <a:ext cx="45720" cy="71323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5" name="Text 13"/>
          <p:cNvSpPr/>
          <p:nvPr/>
        </p:nvSpPr>
        <p:spPr>
          <a:xfrm>
            <a:off x="475488" y="2368296"/>
            <a:ext cx="36576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Risiko Kesalahan Tinggi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75488" y="2633472"/>
            <a:ext cx="3657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Tingginya risiko kesalahan input data dan pencatatan transaksi keuangan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320040" y="3108960"/>
            <a:ext cx="3931920" cy="71323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8" name="Shape 16"/>
          <p:cNvSpPr/>
          <p:nvPr/>
        </p:nvSpPr>
        <p:spPr>
          <a:xfrm>
            <a:off x="320040" y="3108960"/>
            <a:ext cx="45720" cy="71323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9" name="Text 17"/>
          <p:cNvSpPr/>
          <p:nvPr/>
        </p:nvSpPr>
        <p:spPr>
          <a:xfrm>
            <a:off x="475488" y="3182112"/>
            <a:ext cx="36576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Riwayat Sulit Ditelusuri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475488" y="3447288"/>
            <a:ext cx="3657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Kesulitan menelusuri histori pembayaran per siswa secara historis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20040" y="3922776"/>
            <a:ext cx="3931920" cy="71323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320040" y="3922776"/>
            <a:ext cx="45720" cy="71323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23" name="Text 21"/>
          <p:cNvSpPr/>
          <p:nvPr/>
        </p:nvSpPr>
        <p:spPr>
          <a:xfrm>
            <a:off x="475488" y="3995928"/>
            <a:ext cx="36576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Laporan Lambat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475488" y="4261104"/>
            <a:ext cx="3657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Penyusunan laporan keuangan periodik memerlukan waktu sangat lama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4572000" y="841248"/>
            <a:ext cx="4224528" cy="4059936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26" name="Shape 24"/>
          <p:cNvSpPr/>
          <p:nvPr/>
        </p:nvSpPr>
        <p:spPr>
          <a:xfrm>
            <a:off x="4572000" y="841248"/>
            <a:ext cx="45720" cy="4059936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7" name="Text 25"/>
          <p:cNvSpPr/>
          <p:nvPr/>
        </p:nvSpPr>
        <p:spPr>
          <a:xfrm>
            <a:off x="4736592" y="91440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SOLUSI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4736592" y="1234440"/>
            <a:ext cx="39319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Aplikasi SPP</a:t>
            </a:r>
            <a:endParaRPr lang="en-US" sz="26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Berbasis Android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4736592" y="2121408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Terintegrasi dengan payment gateway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Midtrans untuk pembayaran digital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4736592" y="272491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31" name="Text 29"/>
          <p:cNvSpPr/>
          <p:nvPr/>
        </p:nvSpPr>
        <p:spPr>
          <a:xfrm>
            <a:off x="4736592" y="272491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Kotlin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6062472" y="272491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33" name="Text 31"/>
          <p:cNvSpPr/>
          <p:nvPr/>
        </p:nvSpPr>
        <p:spPr>
          <a:xfrm>
            <a:off x="6062472" y="272491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Android Studio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7388352" y="272491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35" name="Text 33"/>
          <p:cNvSpPr/>
          <p:nvPr/>
        </p:nvSpPr>
        <p:spPr>
          <a:xfrm>
            <a:off x="7388352" y="272491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Midtrans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4736592" y="309067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37" name="Text 35"/>
          <p:cNvSpPr/>
          <p:nvPr/>
        </p:nvSpPr>
        <p:spPr>
          <a:xfrm>
            <a:off x="4736592" y="309067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6062472" y="309067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39" name="Text 37"/>
          <p:cNvSpPr/>
          <p:nvPr/>
        </p:nvSpPr>
        <p:spPr>
          <a:xfrm>
            <a:off x="6062472" y="309067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Waterfall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7388352" y="3090672"/>
            <a:ext cx="1207008" cy="274320"/>
          </a:xfrm>
          <a:prstGeom prst="roundRect">
            <a:avLst>
              <a:gd name="adj" fmla="val 20000"/>
            </a:avLst>
          </a:prstGeom>
          <a:solidFill>
            <a:srgbClr val="23275E"/>
          </a:solidFill>
          <a:ln/>
        </p:spPr>
      </p:sp>
      <p:sp>
        <p:nvSpPr>
          <p:cNvPr id="41" name="Text 39"/>
          <p:cNvSpPr/>
          <p:nvPr/>
        </p:nvSpPr>
        <p:spPr>
          <a:xfrm>
            <a:off x="7388352" y="3090672"/>
            <a:ext cx="1207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PHP REST API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736592" y="3566160"/>
            <a:ext cx="1234440" cy="1234440"/>
          </a:xfrm>
          <a:prstGeom prst="ellipse">
            <a:avLst/>
          </a:prstGeom>
          <a:solidFill>
            <a:srgbClr val="23275E"/>
          </a:solidFill>
          <a:ln/>
        </p:spPr>
      </p:sp>
      <p:sp>
        <p:nvSpPr>
          <p:cNvPr id="43" name="Shape 41"/>
          <p:cNvSpPr/>
          <p:nvPr/>
        </p:nvSpPr>
        <p:spPr>
          <a:xfrm>
            <a:off x="4846320" y="3675888"/>
            <a:ext cx="1014984" cy="1014984"/>
          </a:xfrm>
          <a:prstGeom prst="ellipse">
            <a:avLst/>
          </a:prstGeom>
          <a:solidFill>
            <a:srgbClr val="1A1D4A"/>
          </a:solidFill>
          <a:ln/>
        </p:spPr>
      </p:sp>
      <p:sp>
        <p:nvSpPr>
          <p:cNvPr id="44" name="Text 42"/>
          <p:cNvSpPr/>
          <p:nvPr/>
        </p:nvSpPr>
        <p:spPr>
          <a:xfrm>
            <a:off x="4736592" y="3767328"/>
            <a:ext cx="1234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96%</a:t>
            </a:r>
            <a:endParaRPr lang="en-US" sz="2400" dirty="0"/>
          </a:p>
        </p:txBody>
      </p:sp>
      <p:sp>
        <p:nvSpPr>
          <p:cNvPr id="45" name="Text 43"/>
          <p:cNvSpPr/>
          <p:nvPr/>
        </p:nvSpPr>
        <p:spPr>
          <a:xfrm>
            <a:off x="4553712" y="4343400"/>
            <a:ext cx="1600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Tingkat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Keberhasilan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6126480" y="3566160"/>
            <a:ext cx="1234440" cy="1234440"/>
          </a:xfrm>
          <a:prstGeom prst="ellipse">
            <a:avLst/>
          </a:prstGeom>
          <a:solidFill>
            <a:srgbClr val="23275E"/>
          </a:solidFill>
          <a:ln/>
        </p:spPr>
      </p:sp>
      <p:sp>
        <p:nvSpPr>
          <p:cNvPr id="47" name="Shape 45"/>
          <p:cNvSpPr/>
          <p:nvPr/>
        </p:nvSpPr>
        <p:spPr>
          <a:xfrm>
            <a:off x="6236208" y="3675888"/>
            <a:ext cx="1014984" cy="1014984"/>
          </a:xfrm>
          <a:prstGeom prst="ellipse">
            <a:avLst/>
          </a:prstGeom>
          <a:solidFill>
            <a:srgbClr val="1A1D4A"/>
          </a:solidFill>
          <a:ln/>
        </p:spPr>
      </p:sp>
      <p:sp>
        <p:nvSpPr>
          <p:cNvPr id="48" name="Text 46"/>
          <p:cNvSpPr/>
          <p:nvPr/>
        </p:nvSpPr>
        <p:spPr>
          <a:xfrm>
            <a:off x="6126480" y="3767328"/>
            <a:ext cx="1234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400" dirty="0"/>
          </a:p>
        </p:txBody>
      </p:sp>
      <p:sp>
        <p:nvSpPr>
          <p:cNvPr id="49" name="Text 47"/>
          <p:cNvSpPr/>
          <p:nvPr/>
        </p:nvSpPr>
        <p:spPr>
          <a:xfrm>
            <a:off x="5943600" y="4343400"/>
            <a:ext cx="1600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(Android+Web)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7516368" y="3566160"/>
            <a:ext cx="1234440" cy="1234440"/>
          </a:xfrm>
          <a:prstGeom prst="ellipse">
            <a:avLst/>
          </a:prstGeom>
          <a:solidFill>
            <a:srgbClr val="23275E"/>
          </a:solidFill>
          <a:ln/>
        </p:spPr>
      </p:sp>
      <p:sp>
        <p:nvSpPr>
          <p:cNvPr id="51" name="Shape 49"/>
          <p:cNvSpPr/>
          <p:nvPr/>
        </p:nvSpPr>
        <p:spPr>
          <a:xfrm>
            <a:off x="7626096" y="3675888"/>
            <a:ext cx="1014984" cy="1014984"/>
          </a:xfrm>
          <a:prstGeom prst="ellipse">
            <a:avLst/>
          </a:prstGeom>
          <a:solidFill>
            <a:srgbClr val="1A1D4A"/>
          </a:solidFill>
          <a:ln/>
        </p:spPr>
      </p:sp>
      <p:sp>
        <p:nvSpPr>
          <p:cNvPr id="52" name="Text 50"/>
          <p:cNvSpPr/>
          <p:nvPr/>
        </p:nvSpPr>
        <p:spPr>
          <a:xfrm>
            <a:off x="7516368" y="3767328"/>
            <a:ext cx="1234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2400" dirty="0"/>
          </a:p>
        </p:txBody>
      </p:sp>
      <p:sp>
        <p:nvSpPr>
          <p:cNvPr id="53" name="Text 51"/>
          <p:cNvSpPr/>
          <p:nvPr/>
        </p:nvSpPr>
        <p:spPr>
          <a:xfrm>
            <a:off x="7333488" y="4343400"/>
            <a:ext cx="1600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Pengujian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 — Rumusan Masalah, Tujuan &amp; Metodologi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7C5CF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320040" y="841248"/>
            <a:ext cx="2743200" cy="400507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9" name="Shape 7"/>
          <p:cNvSpPr/>
          <p:nvPr/>
        </p:nvSpPr>
        <p:spPr>
          <a:xfrm>
            <a:off x="320040" y="841248"/>
            <a:ext cx="2743200" cy="34747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841248"/>
            <a:ext cx="45720" cy="4005072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11" name="Text 9"/>
          <p:cNvSpPr/>
          <p:nvPr/>
        </p:nvSpPr>
        <p:spPr>
          <a:xfrm>
            <a:off x="484632" y="8961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RUMUSAN MASALAH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84632" y="1298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3" name="Text 11"/>
          <p:cNvSpPr/>
          <p:nvPr/>
        </p:nvSpPr>
        <p:spPr>
          <a:xfrm>
            <a:off x="484632" y="1298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822960" y="1298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Bagaimana merancang aplikasi SPP berbasis Android yang mempermudah pembayaran digital?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84632" y="2441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6" name="Text 14"/>
          <p:cNvSpPr/>
          <p:nvPr/>
        </p:nvSpPr>
        <p:spPr>
          <a:xfrm>
            <a:off x="484632" y="2441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822960" y="2441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Bagaimana mengintegrasikan payment gateway Midtrans ke dalam sistem SPP?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84632" y="3584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9" name="Text 17"/>
          <p:cNvSpPr/>
          <p:nvPr/>
        </p:nvSpPr>
        <p:spPr>
          <a:xfrm>
            <a:off x="484632" y="3584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22960" y="3584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Bagaimana sistem menghasilkan laporan administrasi yang akurat dan siap cetak?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3246120" y="841248"/>
            <a:ext cx="2743200" cy="400507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3246120" y="841248"/>
            <a:ext cx="2743200" cy="34747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3" name="Shape 21"/>
          <p:cNvSpPr/>
          <p:nvPr/>
        </p:nvSpPr>
        <p:spPr>
          <a:xfrm>
            <a:off x="3246120" y="841248"/>
            <a:ext cx="45720" cy="4005072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4" name="Text 22"/>
          <p:cNvSpPr/>
          <p:nvPr/>
        </p:nvSpPr>
        <p:spPr>
          <a:xfrm>
            <a:off x="3410712" y="8961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TUJUAN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3410712" y="1298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6" name="Text 24"/>
          <p:cNvSpPr/>
          <p:nvPr/>
        </p:nvSpPr>
        <p:spPr>
          <a:xfrm>
            <a:off x="3410712" y="1298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3749040" y="1298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Merancang aplikasi SPP Android terintegrasi Midtrans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3410712" y="2441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9" name="Text 27"/>
          <p:cNvSpPr/>
          <p:nvPr/>
        </p:nvSpPr>
        <p:spPr>
          <a:xfrm>
            <a:off x="3410712" y="2441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3749040" y="2441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Membangun sistem pengelolaan tagihan &amp; pembayaran otomatis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3410712" y="3584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2" name="Text 30"/>
          <p:cNvSpPr/>
          <p:nvPr/>
        </p:nvSpPr>
        <p:spPr>
          <a:xfrm>
            <a:off x="3410712" y="3584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3749040" y="3584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Menghasilkan laporan harian, bulanan &amp; tahunan dalam format PDF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6172200" y="841248"/>
            <a:ext cx="2743200" cy="4005072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5" name="Shape 33"/>
          <p:cNvSpPr/>
          <p:nvPr/>
        </p:nvSpPr>
        <p:spPr>
          <a:xfrm>
            <a:off x="6172200" y="841248"/>
            <a:ext cx="2743200" cy="34747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6" name="Shape 34"/>
          <p:cNvSpPr/>
          <p:nvPr/>
        </p:nvSpPr>
        <p:spPr>
          <a:xfrm>
            <a:off x="6172200" y="841248"/>
            <a:ext cx="45720" cy="4005072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37" name="Text 35"/>
          <p:cNvSpPr/>
          <p:nvPr/>
        </p:nvSpPr>
        <p:spPr>
          <a:xfrm>
            <a:off x="6336792" y="8961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METODOLOGI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6336792" y="1298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39" name="Text 37"/>
          <p:cNvSpPr/>
          <p:nvPr/>
        </p:nvSpPr>
        <p:spPr>
          <a:xfrm>
            <a:off x="6336792" y="1298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675120" y="1298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Observasi – pengamatan langsung proses SPP di madrasah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336792" y="2441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2" name="Text 40"/>
          <p:cNvSpPr/>
          <p:nvPr/>
        </p:nvSpPr>
        <p:spPr>
          <a:xfrm>
            <a:off x="6336792" y="2441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6675120" y="2441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Wawancara – tanya jawab dengan Waka Kesiswaan &amp; staf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6336792" y="3584448"/>
            <a:ext cx="256032" cy="256032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45" name="Text 43"/>
          <p:cNvSpPr/>
          <p:nvPr/>
        </p:nvSpPr>
        <p:spPr>
          <a:xfrm>
            <a:off x="6336792" y="3584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46" name="Text 44"/>
          <p:cNvSpPr/>
          <p:nvPr/>
        </p:nvSpPr>
        <p:spPr>
          <a:xfrm>
            <a:off x="6675120" y="3584448"/>
            <a:ext cx="2148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E2E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Studi Pustaka – kajian 38 literatur ilmiah (2022–2026)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0" y="-457200"/>
            <a:ext cx="4114800" cy="5669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26000" b="1" dirty="0">
                <a:solidFill>
                  <a:srgbClr val="0F11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II</a:t>
            </a:r>
            <a:endParaRPr lang="en-US" sz="26000" dirty="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514350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Shape 2"/>
          <p:cNvSpPr/>
          <p:nvPr/>
        </p:nvSpPr>
        <p:spPr>
          <a:xfrm>
            <a:off x="228600" y="32004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92024" y="59436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" y="86868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Text 5"/>
          <p:cNvSpPr/>
          <p:nvPr/>
        </p:nvSpPr>
        <p:spPr>
          <a:xfrm>
            <a:off x="320040" y="292608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SKRIPSI — TEKNIK INFORMATIKA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LANDASAN TEORI</a:t>
            </a:r>
            <a:endParaRPr lang="en-US" sz="4000" dirty="0"/>
          </a:p>
        </p:txBody>
      </p:sp>
      <p:sp>
        <p:nvSpPr>
          <p:cNvPr id="9" name="Shape 7"/>
          <p:cNvSpPr/>
          <p:nvPr/>
        </p:nvSpPr>
        <p:spPr>
          <a:xfrm>
            <a:off x="320040" y="3017520"/>
            <a:ext cx="1463040" cy="4572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32004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Definisi · Teknologi · Alat Bantu · Kerangka Pemikiran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Text 10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 — Teknologi &amp; Alat Bantu Implementasi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320040" y="84124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9" name="Shape 7"/>
          <p:cNvSpPr/>
          <p:nvPr/>
        </p:nvSpPr>
        <p:spPr>
          <a:xfrm>
            <a:off x="320040" y="841248"/>
            <a:ext cx="2011680" cy="64008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0" name="Shape 8"/>
          <p:cNvSpPr/>
          <p:nvPr/>
        </p:nvSpPr>
        <p:spPr>
          <a:xfrm>
            <a:off x="411480" y="100584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11" name="Text 9"/>
          <p:cNvSpPr/>
          <p:nvPr/>
        </p:nvSpPr>
        <p:spPr>
          <a:xfrm>
            <a:off x="411480" y="100584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BAHASA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429768" y="129844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Kotlin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29768" y="168249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Bahasa utama Android; ringkas, null-safe, dan fully interoperable dengan Java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496312" y="84124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5" name="Shape 13"/>
          <p:cNvSpPr/>
          <p:nvPr/>
        </p:nvSpPr>
        <p:spPr>
          <a:xfrm>
            <a:off x="2496312" y="841248"/>
            <a:ext cx="2011680" cy="6400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6" name="Shape 14"/>
          <p:cNvSpPr/>
          <p:nvPr/>
        </p:nvSpPr>
        <p:spPr>
          <a:xfrm>
            <a:off x="2587752" y="100584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17" name="Text 15"/>
          <p:cNvSpPr/>
          <p:nvPr/>
        </p:nvSpPr>
        <p:spPr>
          <a:xfrm>
            <a:off x="2587752" y="100584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2606040" y="129844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Android Studio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2606040" y="168249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 resmi Google untuk build, debug, dan deploy aplikasi Android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672584" y="84124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1" name="Shape 19"/>
          <p:cNvSpPr/>
          <p:nvPr/>
        </p:nvSpPr>
        <p:spPr>
          <a:xfrm>
            <a:off x="4672584" y="841248"/>
            <a:ext cx="2011680" cy="6400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2" name="Shape 20"/>
          <p:cNvSpPr/>
          <p:nvPr/>
        </p:nvSpPr>
        <p:spPr>
          <a:xfrm>
            <a:off x="4764024" y="100584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23" name="Text 21"/>
          <p:cNvSpPr/>
          <p:nvPr/>
        </p:nvSpPr>
        <p:spPr>
          <a:xfrm>
            <a:off x="4764024" y="100584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4782312" y="129844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PHP Native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4782312" y="168249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Membangun REST API yang menghubungkan aplikasi Android dengan database server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6848856" y="84124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7" name="Shape 25"/>
          <p:cNvSpPr/>
          <p:nvPr/>
        </p:nvSpPr>
        <p:spPr>
          <a:xfrm>
            <a:off x="6848856" y="841248"/>
            <a:ext cx="2011680" cy="64008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28" name="Shape 26"/>
          <p:cNvSpPr/>
          <p:nvPr/>
        </p:nvSpPr>
        <p:spPr>
          <a:xfrm>
            <a:off x="6940296" y="100584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29" name="Text 27"/>
          <p:cNvSpPr/>
          <p:nvPr/>
        </p:nvSpPr>
        <p:spPr>
          <a:xfrm>
            <a:off x="6940296" y="100584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6958584" y="129844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6958584" y="168249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 manajemen basis data relasional untuk data siswa, tagihan &amp; transaksi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320040" y="285292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3" name="Shape 31"/>
          <p:cNvSpPr/>
          <p:nvPr/>
        </p:nvSpPr>
        <p:spPr>
          <a:xfrm>
            <a:off x="320040" y="2852928"/>
            <a:ext cx="2011680" cy="64008"/>
          </a:xfrm>
          <a:prstGeom prst="rect">
            <a:avLst/>
          </a:prstGeom>
          <a:solidFill>
            <a:srgbClr val="A78BFA"/>
          </a:solidFill>
          <a:ln/>
        </p:spPr>
      </p:sp>
      <p:sp>
        <p:nvSpPr>
          <p:cNvPr id="34" name="Shape 32"/>
          <p:cNvSpPr/>
          <p:nvPr/>
        </p:nvSpPr>
        <p:spPr>
          <a:xfrm>
            <a:off x="411480" y="301752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35" name="Text 33"/>
          <p:cNvSpPr/>
          <p:nvPr/>
        </p:nvSpPr>
        <p:spPr>
          <a:xfrm>
            <a:off x="411480" y="301752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800" dirty="0"/>
          </a:p>
        </p:txBody>
      </p:sp>
      <p:sp>
        <p:nvSpPr>
          <p:cNvPr id="36" name="Text 34"/>
          <p:cNvSpPr/>
          <p:nvPr/>
        </p:nvSpPr>
        <p:spPr>
          <a:xfrm>
            <a:off x="429768" y="331012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XAMPP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429768" y="369417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Bundle Apache + MySQL + PHP untuk server lokal selama pengembangan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2496312" y="285292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9" name="Shape 37"/>
          <p:cNvSpPr/>
          <p:nvPr/>
        </p:nvSpPr>
        <p:spPr>
          <a:xfrm>
            <a:off x="2496312" y="2852928"/>
            <a:ext cx="2011680" cy="64008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40" name="Shape 38"/>
          <p:cNvSpPr/>
          <p:nvPr/>
        </p:nvSpPr>
        <p:spPr>
          <a:xfrm>
            <a:off x="2587752" y="301752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41" name="Text 39"/>
          <p:cNvSpPr/>
          <p:nvPr/>
        </p:nvSpPr>
        <p:spPr>
          <a:xfrm>
            <a:off x="2587752" y="301752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GW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2606040" y="331012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Midtrans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2606040" y="369417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gateway Indonesia – mendukung QRIS, VA Bank, GoPay, ShopeePay, DANA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672584" y="285292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5" name="Shape 43"/>
          <p:cNvSpPr/>
          <p:nvPr/>
        </p:nvSpPr>
        <p:spPr>
          <a:xfrm>
            <a:off x="4672584" y="2852928"/>
            <a:ext cx="2011680" cy="64008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6" name="Shape 44"/>
          <p:cNvSpPr/>
          <p:nvPr/>
        </p:nvSpPr>
        <p:spPr>
          <a:xfrm>
            <a:off x="4764024" y="301752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47" name="Text 45"/>
          <p:cNvSpPr/>
          <p:nvPr/>
        </p:nvSpPr>
        <p:spPr>
          <a:xfrm>
            <a:off x="4764024" y="301752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EDITOR</a:t>
            </a:r>
            <a:endParaRPr lang="en-US" sz="800" dirty="0"/>
          </a:p>
        </p:txBody>
      </p:sp>
      <p:sp>
        <p:nvSpPr>
          <p:cNvPr id="48" name="Text 46"/>
          <p:cNvSpPr/>
          <p:nvPr/>
        </p:nvSpPr>
        <p:spPr>
          <a:xfrm>
            <a:off x="4782312" y="331012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Cursor</a:t>
            </a:r>
            <a:endParaRPr lang="en-US" sz="1400" dirty="0"/>
          </a:p>
        </p:txBody>
      </p:sp>
      <p:sp>
        <p:nvSpPr>
          <p:cNvPr id="49" name="Text 47"/>
          <p:cNvSpPr/>
          <p:nvPr/>
        </p:nvSpPr>
        <p:spPr>
          <a:xfrm>
            <a:off x="4782312" y="369417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AI-powered code editor untuk menulis dan mengelola source code backend PHP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6848856" y="2852928"/>
            <a:ext cx="2011680" cy="18288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51" name="Shape 49"/>
          <p:cNvSpPr/>
          <p:nvPr/>
        </p:nvSpPr>
        <p:spPr>
          <a:xfrm>
            <a:off x="6848856" y="2852928"/>
            <a:ext cx="2011680" cy="64008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52" name="Shape 50"/>
          <p:cNvSpPr/>
          <p:nvPr/>
        </p:nvSpPr>
        <p:spPr>
          <a:xfrm>
            <a:off x="6940296" y="3017520"/>
            <a:ext cx="822960" cy="201168"/>
          </a:xfrm>
          <a:prstGeom prst="roundRect">
            <a:avLst>
              <a:gd name="adj" fmla="val 22727"/>
            </a:avLst>
          </a:prstGeom>
          <a:solidFill>
            <a:srgbClr val="000000"/>
          </a:solidFill>
          <a:ln/>
        </p:spPr>
      </p:sp>
      <p:sp>
        <p:nvSpPr>
          <p:cNvPr id="53" name="Text 51"/>
          <p:cNvSpPr/>
          <p:nvPr/>
        </p:nvSpPr>
        <p:spPr>
          <a:xfrm>
            <a:off x="6940296" y="3017520"/>
            <a:ext cx="822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DB TOOL</a:t>
            </a:r>
            <a:endParaRPr lang="en-US" sz="800" dirty="0"/>
          </a:p>
        </p:txBody>
      </p:sp>
      <p:sp>
        <p:nvSpPr>
          <p:cNvPr id="54" name="Text 52"/>
          <p:cNvSpPr/>
          <p:nvPr/>
        </p:nvSpPr>
        <p:spPr>
          <a:xfrm>
            <a:off x="6958584" y="3310128"/>
            <a:ext cx="18288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 Workbench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958584" y="3694176"/>
            <a:ext cx="1828800" cy="8961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Alat visual untuk desain skema dan manajemen database MySQL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713232"/>
            <a:ext cx="9144000" cy="36576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 — Metode Waterfall &amp; Diagram UML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246888"/>
            <a:ext cx="109728" cy="109728"/>
          </a:xfrm>
          <a:prstGeom prst="ellipse">
            <a:avLst/>
          </a:prstGeom>
          <a:solidFill>
            <a:srgbClr val="38BDF8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solidFill>
            <a:srgbClr val="12143A"/>
          </a:solidFill>
          <a:ln/>
        </p:spPr>
      </p:sp>
      <p:sp>
        <p:nvSpPr>
          <p:cNvPr id="7" name="Text 5"/>
          <p:cNvSpPr/>
          <p:nvPr/>
        </p:nvSpPr>
        <p:spPr>
          <a:xfrm>
            <a:off x="0" y="4974336"/>
            <a:ext cx="9144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STMIK MERCUSUAR — Abdulkadir Abdurahman — 2255201001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320040" y="841248"/>
            <a:ext cx="4114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WATERFALL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0040" y="1188720"/>
            <a:ext cx="3931920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0" name="Shape 8"/>
          <p:cNvSpPr/>
          <p:nvPr/>
        </p:nvSpPr>
        <p:spPr>
          <a:xfrm>
            <a:off x="320040" y="1188720"/>
            <a:ext cx="45720" cy="59436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11" name="Shape 9"/>
          <p:cNvSpPr/>
          <p:nvPr/>
        </p:nvSpPr>
        <p:spPr>
          <a:xfrm>
            <a:off x="411480" y="1307592"/>
            <a:ext cx="347472" cy="34747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2" name="Text 10"/>
          <p:cNvSpPr/>
          <p:nvPr/>
        </p:nvSpPr>
        <p:spPr>
          <a:xfrm>
            <a:off x="411480" y="130759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868680" y="1243584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Analisis Kebutuhan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868680" y="1508760"/>
            <a:ext cx="2743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Identifikasi kebutuhan sistem, user &amp; hardware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521208" y="1901952"/>
            <a:ext cx="3730752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6" name="Shape 14"/>
          <p:cNvSpPr/>
          <p:nvPr/>
        </p:nvSpPr>
        <p:spPr>
          <a:xfrm>
            <a:off x="521208" y="1901952"/>
            <a:ext cx="45720" cy="59436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7" name="Shape 15"/>
          <p:cNvSpPr/>
          <p:nvPr/>
        </p:nvSpPr>
        <p:spPr>
          <a:xfrm>
            <a:off x="612648" y="2020824"/>
            <a:ext cx="347472" cy="34747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18" name="Text 16"/>
          <p:cNvSpPr/>
          <p:nvPr/>
        </p:nvSpPr>
        <p:spPr>
          <a:xfrm>
            <a:off x="612648" y="2020824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069848" y="1956816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Perancangan Sistem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1069848" y="2221992"/>
            <a:ext cx="2743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UML, UI/UX, ERD &amp; arsitektur aplikasi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722376" y="2615184"/>
            <a:ext cx="3529584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2" name="Shape 20"/>
          <p:cNvSpPr/>
          <p:nvPr/>
        </p:nvSpPr>
        <p:spPr>
          <a:xfrm>
            <a:off x="722376" y="2615184"/>
            <a:ext cx="45720" cy="59436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23" name="Shape 21"/>
          <p:cNvSpPr/>
          <p:nvPr/>
        </p:nvSpPr>
        <p:spPr>
          <a:xfrm>
            <a:off x="813816" y="2734056"/>
            <a:ext cx="347472" cy="34747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24" name="Text 22"/>
          <p:cNvSpPr/>
          <p:nvPr/>
        </p:nvSpPr>
        <p:spPr>
          <a:xfrm>
            <a:off x="813816" y="2734056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1271016" y="2670048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Implementasi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1271016" y="2935224"/>
            <a:ext cx="2743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Coding Kotlin (Android) + PHP (Backend API)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923544" y="3328416"/>
            <a:ext cx="3328416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28" name="Shape 26"/>
          <p:cNvSpPr/>
          <p:nvPr/>
        </p:nvSpPr>
        <p:spPr>
          <a:xfrm>
            <a:off x="923544" y="3328416"/>
            <a:ext cx="45720" cy="59436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29" name="Shape 27"/>
          <p:cNvSpPr/>
          <p:nvPr/>
        </p:nvSpPr>
        <p:spPr>
          <a:xfrm>
            <a:off x="1014984" y="3447288"/>
            <a:ext cx="347472" cy="34747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0" name="Text 28"/>
          <p:cNvSpPr/>
          <p:nvPr/>
        </p:nvSpPr>
        <p:spPr>
          <a:xfrm>
            <a:off x="1014984" y="3447288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1472184" y="3383280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Pengujian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1472184" y="3648456"/>
            <a:ext cx="2743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 box testing semua modul aplikasi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1124712" y="4041648"/>
            <a:ext cx="312724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34" name="Shape 32"/>
          <p:cNvSpPr/>
          <p:nvPr/>
        </p:nvSpPr>
        <p:spPr>
          <a:xfrm>
            <a:off x="1124712" y="4041648"/>
            <a:ext cx="45720" cy="59436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35" name="Shape 33"/>
          <p:cNvSpPr/>
          <p:nvPr/>
        </p:nvSpPr>
        <p:spPr>
          <a:xfrm>
            <a:off x="1216152" y="4160520"/>
            <a:ext cx="347472" cy="34747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6" name="Text 34"/>
          <p:cNvSpPr/>
          <p:nvPr/>
        </p:nvSpPr>
        <p:spPr>
          <a:xfrm>
            <a:off x="1216152" y="41605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1673352" y="4096512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Pemeliharaan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1673352" y="4361688"/>
            <a:ext cx="2743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Perbaikan bug &amp; pengembangan lanjutan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4663440" y="841248"/>
            <a:ext cx="4114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DIAGRAM UML YANG DIGUNAKAN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4663440" y="1188720"/>
            <a:ext cx="413308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1" name="Shape 39"/>
          <p:cNvSpPr/>
          <p:nvPr/>
        </p:nvSpPr>
        <p:spPr>
          <a:xfrm>
            <a:off x="4663440" y="1188720"/>
            <a:ext cx="45720" cy="594360"/>
          </a:xfrm>
          <a:prstGeom prst="rect">
            <a:avLst/>
          </a:prstGeom>
          <a:solidFill>
            <a:srgbClr val="7C5CFC"/>
          </a:solidFill>
          <a:ln/>
        </p:spPr>
      </p:sp>
      <p:sp>
        <p:nvSpPr>
          <p:cNvPr id="42" name="Shape 40"/>
          <p:cNvSpPr/>
          <p:nvPr/>
        </p:nvSpPr>
        <p:spPr>
          <a:xfrm>
            <a:off x="4736592" y="1353312"/>
            <a:ext cx="256032" cy="25603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3" name="Text 41"/>
          <p:cNvSpPr/>
          <p:nvPr/>
        </p:nvSpPr>
        <p:spPr>
          <a:xfrm>
            <a:off x="4736592" y="13533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endParaRPr lang="en-US" sz="800" dirty="0"/>
          </a:p>
        </p:txBody>
      </p:sp>
      <p:sp>
        <p:nvSpPr>
          <p:cNvPr id="44" name="Text 42"/>
          <p:cNvSpPr/>
          <p:nvPr/>
        </p:nvSpPr>
        <p:spPr>
          <a:xfrm>
            <a:off x="5074920" y="1243584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Case Diagram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5074920" y="1527048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Interaksi aktor Admin &amp; Siswa dengan sistem SPP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4663440" y="1901952"/>
            <a:ext cx="413308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47" name="Shape 45"/>
          <p:cNvSpPr/>
          <p:nvPr/>
        </p:nvSpPr>
        <p:spPr>
          <a:xfrm>
            <a:off x="4663440" y="1901952"/>
            <a:ext cx="45720" cy="59436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48" name="Shape 46"/>
          <p:cNvSpPr/>
          <p:nvPr/>
        </p:nvSpPr>
        <p:spPr>
          <a:xfrm>
            <a:off x="4736592" y="2066544"/>
            <a:ext cx="256032" cy="25603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9" name="Text 47"/>
          <p:cNvSpPr/>
          <p:nvPr/>
        </p:nvSpPr>
        <p:spPr>
          <a:xfrm>
            <a:off x="4736592" y="206654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endParaRPr lang="en-US" sz="800" dirty="0"/>
          </a:p>
        </p:txBody>
      </p:sp>
      <p:sp>
        <p:nvSpPr>
          <p:cNvPr id="50" name="Text 48"/>
          <p:cNvSpPr/>
          <p:nvPr/>
        </p:nvSpPr>
        <p:spPr>
          <a:xfrm>
            <a:off x="5074920" y="195681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Activity Diagram</a:t>
            </a:r>
            <a:endParaRPr lang="en-US" sz="1200" dirty="0"/>
          </a:p>
        </p:txBody>
      </p:sp>
      <p:sp>
        <p:nvSpPr>
          <p:cNvPr id="51" name="Text 49"/>
          <p:cNvSpPr/>
          <p:nvPr/>
        </p:nvSpPr>
        <p:spPr>
          <a:xfrm>
            <a:off x="5074920" y="2240280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Alur aktivitas Admin (web) dan Pengguna (Android)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4663440" y="2615184"/>
            <a:ext cx="413308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53" name="Shape 51"/>
          <p:cNvSpPr/>
          <p:nvPr/>
        </p:nvSpPr>
        <p:spPr>
          <a:xfrm>
            <a:off x="4663440" y="2615184"/>
            <a:ext cx="45720" cy="59436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54" name="Shape 52"/>
          <p:cNvSpPr/>
          <p:nvPr/>
        </p:nvSpPr>
        <p:spPr>
          <a:xfrm>
            <a:off x="4736592" y="2779776"/>
            <a:ext cx="256032" cy="25603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5" name="Text 53"/>
          <p:cNvSpPr/>
          <p:nvPr/>
        </p:nvSpPr>
        <p:spPr>
          <a:xfrm>
            <a:off x="4736592" y="2779776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34D3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endParaRPr lang="en-US" sz="800" dirty="0"/>
          </a:p>
        </p:txBody>
      </p:sp>
      <p:sp>
        <p:nvSpPr>
          <p:cNvPr id="56" name="Text 54"/>
          <p:cNvSpPr/>
          <p:nvPr/>
        </p:nvSpPr>
        <p:spPr>
          <a:xfrm>
            <a:off x="5074920" y="2670048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Sequence Diagram</a:t>
            </a:r>
            <a:endParaRPr lang="en-US" sz="1200" dirty="0"/>
          </a:p>
        </p:txBody>
      </p:sp>
      <p:sp>
        <p:nvSpPr>
          <p:cNvPr id="57" name="Text 55"/>
          <p:cNvSpPr/>
          <p:nvPr/>
        </p:nvSpPr>
        <p:spPr>
          <a:xfrm>
            <a:off x="5074920" y="2953512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Urutan komunikasi objek dalam proses pembayaran</a:t>
            </a:r>
            <a:endParaRPr lang="en-US" sz="950" dirty="0"/>
          </a:p>
        </p:txBody>
      </p:sp>
      <p:sp>
        <p:nvSpPr>
          <p:cNvPr id="58" name="Shape 56"/>
          <p:cNvSpPr/>
          <p:nvPr/>
        </p:nvSpPr>
        <p:spPr>
          <a:xfrm>
            <a:off x="4663440" y="3328416"/>
            <a:ext cx="413308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59" name="Shape 57"/>
          <p:cNvSpPr/>
          <p:nvPr/>
        </p:nvSpPr>
        <p:spPr>
          <a:xfrm>
            <a:off x="4663440" y="3328416"/>
            <a:ext cx="45720" cy="594360"/>
          </a:xfrm>
          <a:prstGeom prst="rect">
            <a:avLst/>
          </a:prstGeom>
          <a:solidFill>
            <a:srgbClr val="FBBF24"/>
          </a:solidFill>
          <a:ln/>
        </p:spPr>
      </p:sp>
      <p:sp>
        <p:nvSpPr>
          <p:cNvPr id="60" name="Shape 58"/>
          <p:cNvSpPr/>
          <p:nvPr/>
        </p:nvSpPr>
        <p:spPr>
          <a:xfrm>
            <a:off x="4736592" y="3493008"/>
            <a:ext cx="256032" cy="25603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1" name="Text 59"/>
          <p:cNvSpPr/>
          <p:nvPr/>
        </p:nvSpPr>
        <p:spPr>
          <a:xfrm>
            <a:off x="4736592" y="34930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FBBF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endParaRPr lang="en-US" sz="800" dirty="0"/>
          </a:p>
        </p:txBody>
      </p:sp>
      <p:sp>
        <p:nvSpPr>
          <p:cNvPr id="62" name="Text 60"/>
          <p:cNvSpPr/>
          <p:nvPr/>
        </p:nvSpPr>
        <p:spPr>
          <a:xfrm>
            <a:off x="5074920" y="3383280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 Diagram</a:t>
            </a:r>
            <a:endParaRPr lang="en-US" sz="1200" dirty="0"/>
          </a:p>
        </p:txBody>
      </p:sp>
      <p:sp>
        <p:nvSpPr>
          <p:cNvPr id="63" name="Text 61"/>
          <p:cNvSpPr/>
          <p:nvPr/>
        </p:nvSpPr>
        <p:spPr>
          <a:xfrm>
            <a:off x="5074920" y="3666744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Struktur kelas dan relasi antar tabel database</a:t>
            </a:r>
            <a:endParaRPr lang="en-US" sz="950" dirty="0"/>
          </a:p>
        </p:txBody>
      </p:sp>
      <p:sp>
        <p:nvSpPr>
          <p:cNvPr id="64" name="Shape 62"/>
          <p:cNvSpPr/>
          <p:nvPr/>
        </p:nvSpPr>
        <p:spPr>
          <a:xfrm>
            <a:off x="4663440" y="4041648"/>
            <a:ext cx="4133088" cy="59436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65" name="Shape 63"/>
          <p:cNvSpPr/>
          <p:nvPr/>
        </p:nvSpPr>
        <p:spPr>
          <a:xfrm>
            <a:off x="4663440" y="4041648"/>
            <a:ext cx="45720" cy="594360"/>
          </a:xfrm>
          <a:prstGeom prst="rect">
            <a:avLst/>
          </a:prstGeom>
          <a:solidFill>
            <a:srgbClr val="FB7185"/>
          </a:solidFill>
          <a:ln/>
        </p:spPr>
      </p:sp>
      <p:sp>
        <p:nvSpPr>
          <p:cNvPr id="66" name="Shape 64"/>
          <p:cNvSpPr/>
          <p:nvPr/>
        </p:nvSpPr>
        <p:spPr>
          <a:xfrm>
            <a:off x="4736592" y="4206240"/>
            <a:ext cx="256032" cy="256032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7" name="Text 65"/>
          <p:cNvSpPr/>
          <p:nvPr/>
        </p:nvSpPr>
        <p:spPr>
          <a:xfrm>
            <a:off x="4736592" y="4206240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FB71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endParaRPr lang="en-US" sz="800" dirty="0"/>
          </a:p>
        </p:txBody>
      </p:sp>
      <p:sp>
        <p:nvSpPr>
          <p:cNvPr id="68" name="Text 66"/>
          <p:cNvSpPr/>
          <p:nvPr/>
        </p:nvSpPr>
        <p:spPr>
          <a:xfrm>
            <a:off x="5074920" y="4096512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Flowchart</a:t>
            </a:r>
            <a:endParaRPr lang="en-US" sz="1200" dirty="0"/>
          </a:p>
        </p:txBody>
      </p:sp>
      <p:sp>
        <p:nvSpPr>
          <p:cNvPr id="69" name="Text 67"/>
          <p:cNvSpPr/>
          <p:nvPr/>
        </p:nvSpPr>
        <p:spPr>
          <a:xfrm>
            <a:off x="5074920" y="4379976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Alur proses pembayaran SPP end-to-end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0D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0" y="-457200"/>
            <a:ext cx="4114800" cy="5669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26000" b="1" dirty="0">
                <a:solidFill>
                  <a:srgbClr val="0F11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III</a:t>
            </a:r>
            <a:endParaRPr lang="en-US" sz="26000" dirty="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54864" cy="514350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4" name="Shape 2"/>
          <p:cNvSpPr/>
          <p:nvPr/>
        </p:nvSpPr>
        <p:spPr>
          <a:xfrm>
            <a:off x="228600" y="32004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192024" y="59436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" y="868680"/>
            <a:ext cx="109728" cy="109728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7" name="Text 5"/>
          <p:cNvSpPr/>
          <p:nvPr/>
        </p:nvSpPr>
        <p:spPr>
          <a:xfrm>
            <a:off x="320040" y="292608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SKRIPSI — TEKNIK INFORMATIKA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20040" y="8229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PERANCANGAN &amp;</a:t>
            </a:r>
            <a:endParaRPr lang="en-US" sz="4000" dirty="0"/>
          </a:p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IMPLEMENTASI</a:t>
            </a:r>
            <a:endParaRPr lang="en-US" sz="4000" dirty="0"/>
          </a:p>
        </p:txBody>
      </p:sp>
      <p:sp>
        <p:nvSpPr>
          <p:cNvPr id="9" name="Shape 7"/>
          <p:cNvSpPr/>
          <p:nvPr/>
        </p:nvSpPr>
        <p:spPr>
          <a:xfrm>
            <a:off x="320040" y="3017520"/>
            <a:ext cx="1463040" cy="45720"/>
          </a:xfrm>
          <a:prstGeom prst="rect">
            <a:avLst/>
          </a:prstGeom>
          <a:solidFill>
            <a:srgbClr val="34D399"/>
          </a:solidFill>
          <a:ln/>
        </p:spPr>
      </p:sp>
      <p:sp>
        <p:nvSpPr>
          <p:cNvPr id="10" name="Text 8"/>
          <p:cNvSpPr/>
          <p:nvPr/>
        </p:nvSpPr>
        <p:spPr>
          <a:xfrm>
            <a:off x="320040" y="32004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78B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Gambaran Umum · Sistem Usulan · Basis Data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solidFill>
            <a:srgbClr val="1A1D4A"/>
          </a:solidFill>
          <a:ln/>
        </p:spPr>
      </p:sp>
      <p:sp>
        <p:nvSpPr>
          <p:cNvPr id="12" name="Text 10"/>
          <p:cNvSpPr/>
          <p:nvPr/>
        </p:nvSpPr>
        <p:spPr>
          <a:xfrm>
            <a:off x="7772400" y="4480560"/>
            <a:ext cx="1371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7C5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 III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Aplikasi SPP Android – Midtrans</dc:title>
  <dc:subject>PptxGenJS Presentation</dc:subject>
  <dc:creator>PptxGenJS</dc:creator>
  <cp:lastModifiedBy>PptxGenJS</cp:lastModifiedBy>
  <cp:revision>1</cp:revision>
  <dcterms:created xsi:type="dcterms:W3CDTF">2026-05-17T03:33:15Z</dcterms:created>
  <dcterms:modified xsi:type="dcterms:W3CDTF">2026-05-17T03:33:15Z</dcterms:modified>
</cp:coreProperties>
</file>